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319" r:id="rId2"/>
    <p:sldId id="258" r:id="rId3"/>
    <p:sldId id="259" r:id="rId4"/>
    <p:sldId id="260" r:id="rId5"/>
    <p:sldId id="261" r:id="rId6"/>
    <p:sldId id="262" r:id="rId7"/>
    <p:sldId id="263" r:id="rId8"/>
    <p:sldId id="264" r:id="rId9"/>
    <p:sldId id="265" r:id="rId10"/>
    <p:sldId id="318"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08"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de-AT"/>
          </a:p>
        </p:txBody>
      </p:sp>
      <p:sp>
        <p:nvSpPr>
          <p:cNvPr id="3" name="Datumsplatzhalter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endParaRPr lang="de-AT"/>
          </a:p>
        </p:txBody>
      </p:sp>
      <p:sp>
        <p:nvSpPr>
          <p:cNvPr id="4" name="Fußzeilenplatzhalter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r>
              <a:rPr lang="de-DE" smtClean="0"/>
              <a:t>SFU Linz, VO Sozpsy I, WiSe 2016/17, Teil 5</a:t>
            </a:r>
            <a:endParaRPr lang="de-AT"/>
          </a:p>
        </p:txBody>
      </p:sp>
      <p:sp>
        <p:nvSpPr>
          <p:cNvPr id="5" name="Foliennummernplatzhalter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F094966C-B3CE-45C3-AB65-3B2BA9E6EEFC}" type="slidenum">
              <a:rPr lang="de-AT" smtClean="0"/>
              <a:t>‹Nr.›</a:t>
            </a:fld>
            <a:endParaRPr lang="de-AT"/>
          </a:p>
        </p:txBody>
      </p:sp>
    </p:spTree>
    <p:extLst>
      <p:ext uri="{BB962C8B-B14F-4D97-AF65-F5344CB8AC3E}">
        <p14:creationId xmlns:p14="http://schemas.microsoft.com/office/powerpoint/2010/main" val="1089926518"/>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de-AT"/>
          </a:p>
        </p:txBody>
      </p:sp>
      <p:sp>
        <p:nvSpPr>
          <p:cNvPr id="3" name="Datumsplatzhalt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endParaRPr lang="de-AT"/>
          </a:p>
        </p:txBody>
      </p:sp>
      <p:sp>
        <p:nvSpPr>
          <p:cNvPr id="4" name="Folienbildplatzhalt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de-AT"/>
          </a:p>
        </p:txBody>
      </p:sp>
      <p:sp>
        <p:nvSpPr>
          <p:cNvPr id="5" name="Notizenplatzhalt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r>
              <a:rPr lang="de-DE" smtClean="0"/>
              <a:t>SFU Linz, VO Sozpsy I, WiSe 2016/17, Teil 5</a:t>
            </a:r>
            <a:endParaRPr lang="de-AT"/>
          </a:p>
        </p:txBody>
      </p:sp>
      <p:sp>
        <p:nvSpPr>
          <p:cNvPr id="7" name="Foliennummernplatzhalt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94C6C07D-23F8-42D8-8B86-7DAD85FADD67}" type="slidenum">
              <a:rPr lang="de-AT" smtClean="0"/>
              <a:t>‹Nr.›</a:t>
            </a:fld>
            <a:endParaRPr lang="de-AT"/>
          </a:p>
        </p:txBody>
      </p:sp>
    </p:spTree>
    <p:extLst>
      <p:ext uri="{BB962C8B-B14F-4D97-AF65-F5344CB8AC3E}">
        <p14:creationId xmlns:p14="http://schemas.microsoft.com/office/powerpoint/2010/main" val="813128573"/>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ußzeilenplatzhalter 3"/>
          <p:cNvSpPr>
            <a:spLocks noGrp="1"/>
          </p:cNvSpPr>
          <p:nvPr>
            <p:ph type="ftr" sz="quarter" idx="10"/>
          </p:nvPr>
        </p:nvSpPr>
        <p:spPr/>
        <p:txBody>
          <a:bodyPr/>
          <a:lstStyle/>
          <a:p>
            <a:r>
              <a:rPr lang="de-DE" smtClean="0"/>
              <a:t>SFU Linz, VO Sozpsy I, WiSe 2016/17, Teil 5</a:t>
            </a:r>
            <a:endParaRPr lang="de-AT"/>
          </a:p>
        </p:txBody>
      </p:sp>
      <p:sp>
        <p:nvSpPr>
          <p:cNvPr id="5" name="Foliennummernplatzhalter 4"/>
          <p:cNvSpPr>
            <a:spLocks noGrp="1"/>
          </p:cNvSpPr>
          <p:nvPr>
            <p:ph type="sldNum" sz="quarter" idx="11"/>
          </p:nvPr>
        </p:nvSpPr>
        <p:spPr/>
        <p:txBody>
          <a:bodyPr/>
          <a:lstStyle/>
          <a:p>
            <a:fld id="{94C6C07D-23F8-42D8-8B86-7DAD85FADD67}" type="slidenum">
              <a:rPr lang="de-AT" smtClean="0"/>
              <a:t>1</a:t>
            </a:fld>
            <a:endParaRPr lang="de-AT"/>
          </a:p>
        </p:txBody>
      </p:sp>
      <p:sp>
        <p:nvSpPr>
          <p:cNvPr id="7" name="Datumsplatzhalter 6"/>
          <p:cNvSpPr>
            <a:spLocks noGrp="1"/>
          </p:cNvSpPr>
          <p:nvPr>
            <p:ph type="dt" idx="12"/>
          </p:nvPr>
        </p:nvSpPr>
        <p:spPr/>
        <p:txBody>
          <a:bodyPr/>
          <a:lstStyle/>
          <a:p>
            <a:endParaRPr lang="de-AT"/>
          </a:p>
        </p:txBody>
      </p:sp>
    </p:spTree>
    <p:extLst>
      <p:ext uri="{BB962C8B-B14F-4D97-AF65-F5344CB8AC3E}">
        <p14:creationId xmlns:p14="http://schemas.microsoft.com/office/powerpoint/2010/main" val="1588598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endParaRPr lang="de-AT"/>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de-AT"/>
          </a:p>
        </p:txBody>
      </p:sp>
      <p:sp>
        <p:nvSpPr>
          <p:cNvPr id="4" name="Datumsplatzhalter 3"/>
          <p:cNvSpPr>
            <a:spLocks noGrp="1"/>
          </p:cNvSpPr>
          <p:nvPr>
            <p:ph type="dt" sz="half" idx="10"/>
          </p:nvPr>
        </p:nvSpPr>
        <p:spPr/>
        <p:txBody>
          <a:bodyPr/>
          <a:lstStyle/>
          <a:p>
            <a:fld id="{3A78234E-ED32-4676-82C8-6FF16E7EB41A}" type="datetimeFigureOut">
              <a:rPr lang="de-AT" smtClean="0"/>
              <a:t>10.01.2018</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2BE28F0C-C985-46D3-8B52-3D60A2A41992}" type="slidenum">
              <a:rPr lang="de-AT" smtClean="0"/>
              <a:t>‹Nr.›</a:t>
            </a:fld>
            <a:endParaRPr lang="de-AT"/>
          </a:p>
        </p:txBody>
      </p:sp>
    </p:spTree>
    <p:extLst>
      <p:ext uri="{BB962C8B-B14F-4D97-AF65-F5344CB8AC3E}">
        <p14:creationId xmlns:p14="http://schemas.microsoft.com/office/powerpoint/2010/main" val="1657431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fld id="{3A78234E-ED32-4676-82C8-6FF16E7EB41A}" type="datetimeFigureOut">
              <a:rPr lang="de-AT" smtClean="0"/>
              <a:t>10.01.2018</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2BE28F0C-C985-46D3-8B52-3D60A2A41992}" type="slidenum">
              <a:rPr lang="de-AT" smtClean="0"/>
              <a:t>‹Nr.›</a:t>
            </a:fld>
            <a:endParaRPr lang="de-AT"/>
          </a:p>
        </p:txBody>
      </p:sp>
    </p:spTree>
    <p:extLst>
      <p:ext uri="{BB962C8B-B14F-4D97-AF65-F5344CB8AC3E}">
        <p14:creationId xmlns:p14="http://schemas.microsoft.com/office/powerpoint/2010/main" val="1912937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fld id="{3A78234E-ED32-4676-82C8-6FF16E7EB41A}" type="datetimeFigureOut">
              <a:rPr lang="de-AT" smtClean="0"/>
              <a:t>10.01.2018</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2BE28F0C-C985-46D3-8B52-3D60A2A41992}" type="slidenum">
              <a:rPr lang="de-AT" smtClean="0"/>
              <a:t>‹Nr.›</a:t>
            </a:fld>
            <a:endParaRPr lang="de-AT"/>
          </a:p>
        </p:txBody>
      </p:sp>
    </p:spTree>
    <p:extLst>
      <p:ext uri="{BB962C8B-B14F-4D97-AF65-F5344CB8AC3E}">
        <p14:creationId xmlns:p14="http://schemas.microsoft.com/office/powerpoint/2010/main" val="386097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fld id="{3A78234E-ED32-4676-82C8-6FF16E7EB41A}" type="datetimeFigureOut">
              <a:rPr lang="de-AT" smtClean="0"/>
              <a:t>10.01.2018</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2BE28F0C-C985-46D3-8B52-3D60A2A41992}" type="slidenum">
              <a:rPr lang="de-AT" smtClean="0"/>
              <a:t>‹Nr.›</a:t>
            </a:fld>
            <a:endParaRPr lang="de-AT"/>
          </a:p>
        </p:txBody>
      </p:sp>
    </p:spTree>
    <p:extLst>
      <p:ext uri="{BB962C8B-B14F-4D97-AF65-F5344CB8AC3E}">
        <p14:creationId xmlns:p14="http://schemas.microsoft.com/office/powerpoint/2010/main" val="180267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3A78234E-ED32-4676-82C8-6FF16E7EB41A}" type="datetimeFigureOut">
              <a:rPr lang="de-AT" smtClean="0"/>
              <a:t>10.01.2018</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2BE28F0C-C985-46D3-8B52-3D60A2A41992}" type="slidenum">
              <a:rPr lang="de-AT" smtClean="0"/>
              <a:t>‹Nr.›</a:t>
            </a:fld>
            <a:endParaRPr lang="de-AT"/>
          </a:p>
        </p:txBody>
      </p:sp>
    </p:spTree>
    <p:extLst>
      <p:ext uri="{BB962C8B-B14F-4D97-AF65-F5344CB8AC3E}">
        <p14:creationId xmlns:p14="http://schemas.microsoft.com/office/powerpoint/2010/main" val="2125840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p:cNvSpPr>
            <a:spLocks noGrp="1"/>
          </p:cNvSpPr>
          <p:nvPr>
            <p:ph type="dt" sz="half" idx="10"/>
          </p:nvPr>
        </p:nvSpPr>
        <p:spPr/>
        <p:txBody>
          <a:bodyPr/>
          <a:lstStyle/>
          <a:p>
            <a:fld id="{3A78234E-ED32-4676-82C8-6FF16E7EB41A}" type="datetimeFigureOut">
              <a:rPr lang="de-AT" smtClean="0"/>
              <a:t>10.01.2018</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2BE28F0C-C985-46D3-8B52-3D60A2A41992}" type="slidenum">
              <a:rPr lang="de-AT" smtClean="0"/>
              <a:t>‹Nr.›</a:t>
            </a:fld>
            <a:endParaRPr lang="de-AT"/>
          </a:p>
        </p:txBody>
      </p:sp>
    </p:spTree>
    <p:extLst>
      <p:ext uri="{BB962C8B-B14F-4D97-AF65-F5344CB8AC3E}">
        <p14:creationId xmlns:p14="http://schemas.microsoft.com/office/powerpoint/2010/main" val="4221738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p:cNvSpPr>
            <a:spLocks noGrp="1"/>
          </p:cNvSpPr>
          <p:nvPr>
            <p:ph type="dt" sz="half" idx="10"/>
          </p:nvPr>
        </p:nvSpPr>
        <p:spPr/>
        <p:txBody>
          <a:bodyPr/>
          <a:lstStyle/>
          <a:p>
            <a:fld id="{3A78234E-ED32-4676-82C8-6FF16E7EB41A}" type="datetimeFigureOut">
              <a:rPr lang="de-AT" smtClean="0"/>
              <a:t>10.01.2018</a:t>
            </a:fld>
            <a:endParaRPr lang="de-AT"/>
          </a:p>
        </p:txBody>
      </p:sp>
      <p:sp>
        <p:nvSpPr>
          <p:cNvPr id="8" name="Fußzeilenplatzhalter 7"/>
          <p:cNvSpPr>
            <a:spLocks noGrp="1"/>
          </p:cNvSpPr>
          <p:nvPr>
            <p:ph type="ftr" sz="quarter" idx="11"/>
          </p:nvPr>
        </p:nvSpPr>
        <p:spPr/>
        <p:txBody>
          <a:bodyPr/>
          <a:lstStyle/>
          <a:p>
            <a:endParaRPr lang="de-AT"/>
          </a:p>
        </p:txBody>
      </p:sp>
      <p:sp>
        <p:nvSpPr>
          <p:cNvPr id="9" name="Foliennummernplatzhalter 8"/>
          <p:cNvSpPr>
            <a:spLocks noGrp="1"/>
          </p:cNvSpPr>
          <p:nvPr>
            <p:ph type="sldNum" sz="quarter" idx="12"/>
          </p:nvPr>
        </p:nvSpPr>
        <p:spPr/>
        <p:txBody>
          <a:bodyPr/>
          <a:lstStyle/>
          <a:p>
            <a:fld id="{2BE28F0C-C985-46D3-8B52-3D60A2A41992}" type="slidenum">
              <a:rPr lang="de-AT" smtClean="0"/>
              <a:t>‹Nr.›</a:t>
            </a:fld>
            <a:endParaRPr lang="de-AT"/>
          </a:p>
        </p:txBody>
      </p:sp>
    </p:spTree>
    <p:extLst>
      <p:ext uri="{BB962C8B-B14F-4D97-AF65-F5344CB8AC3E}">
        <p14:creationId xmlns:p14="http://schemas.microsoft.com/office/powerpoint/2010/main" val="3832975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2"/>
          <p:cNvSpPr>
            <a:spLocks noGrp="1"/>
          </p:cNvSpPr>
          <p:nvPr>
            <p:ph type="dt" sz="half" idx="10"/>
          </p:nvPr>
        </p:nvSpPr>
        <p:spPr/>
        <p:txBody>
          <a:bodyPr/>
          <a:lstStyle/>
          <a:p>
            <a:fld id="{3A78234E-ED32-4676-82C8-6FF16E7EB41A}" type="datetimeFigureOut">
              <a:rPr lang="de-AT" smtClean="0"/>
              <a:t>10.01.2018</a:t>
            </a:fld>
            <a:endParaRPr lang="de-AT"/>
          </a:p>
        </p:txBody>
      </p:sp>
      <p:sp>
        <p:nvSpPr>
          <p:cNvPr id="4" name="Fußzeilenplatzhalter 3"/>
          <p:cNvSpPr>
            <a:spLocks noGrp="1"/>
          </p:cNvSpPr>
          <p:nvPr>
            <p:ph type="ftr" sz="quarter" idx="11"/>
          </p:nvPr>
        </p:nvSpPr>
        <p:spPr/>
        <p:txBody>
          <a:bodyPr/>
          <a:lstStyle/>
          <a:p>
            <a:endParaRPr lang="de-AT"/>
          </a:p>
        </p:txBody>
      </p:sp>
      <p:sp>
        <p:nvSpPr>
          <p:cNvPr id="5" name="Foliennummernplatzhalter 4"/>
          <p:cNvSpPr>
            <a:spLocks noGrp="1"/>
          </p:cNvSpPr>
          <p:nvPr>
            <p:ph type="sldNum" sz="quarter" idx="12"/>
          </p:nvPr>
        </p:nvSpPr>
        <p:spPr/>
        <p:txBody>
          <a:bodyPr/>
          <a:lstStyle/>
          <a:p>
            <a:fld id="{2BE28F0C-C985-46D3-8B52-3D60A2A41992}" type="slidenum">
              <a:rPr lang="de-AT" smtClean="0"/>
              <a:t>‹Nr.›</a:t>
            </a:fld>
            <a:endParaRPr lang="de-AT"/>
          </a:p>
        </p:txBody>
      </p:sp>
    </p:spTree>
    <p:extLst>
      <p:ext uri="{BB962C8B-B14F-4D97-AF65-F5344CB8AC3E}">
        <p14:creationId xmlns:p14="http://schemas.microsoft.com/office/powerpoint/2010/main" val="2669415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A78234E-ED32-4676-82C8-6FF16E7EB41A}" type="datetimeFigureOut">
              <a:rPr lang="de-AT" smtClean="0"/>
              <a:t>10.01.2018</a:t>
            </a:fld>
            <a:endParaRPr lang="de-AT"/>
          </a:p>
        </p:txBody>
      </p:sp>
      <p:sp>
        <p:nvSpPr>
          <p:cNvPr id="3" name="Fußzeilenplatzhalter 2"/>
          <p:cNvSpPr>
            <a:spLocks noGrp="1"/>
          </p:cNvSpPr>
          <p:nvPr>
            <p:ph type="ftr" sz="quarter" idx="11"/>
          </p:nvPr>
        </p:nvSpPr>
        <p:spPr/>
        <p:txBody>
          <a:bodyPr/>
          <a:lstStyle/>
          <a:p>
            <a:endParaRPr lang="de-AT"/>
          </a:p>
        </p:txBody>
      </p:sp>
      <p:sp>
        <p:nvSpPr>
          <p:cNvPr id="4" name="Foliennummernplatzhalter 3"/>
          <p:cNvSpPr>
            <a:spLocks noGrp="1"/>
          </p:cNvSpPr>
          <p:nvPr>
            <p:ph type="sldNum" sz="quarter" idx="12"/>
          </p:nvPr>
        </p:nvSpPr>
        <p:spPr/>
        <p:txBody>
          <a:bodyPr/>
          <a:lstStyle/>
          <a:p>
            <a:fld id="{2BE28F0C-C985-46D3-8B52-3D60A2A41992}" type="slidenum">
              <a:rPr lang="de-AT" smtClean="0"/>
              <a:t>‹Nr.›</a:t>
            </a:fld>
            <a:endParaRPr lang="de-AT"/>
          </a:p>
        </p:txBody>
      </p:sp>
    </p:spTree>
    <p:extLst>
      <p:ext uri="{BB962C8B-B14F-4D97-AF65-F5344CB8AC3E}">
        <p14:creationId xmlns:p14="http://schemas.microsoft.com/office/powerpoint/2010/main" val="1176464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3A78234E-ED32-4676-82C8-6FF16E7EB41A}" type="datetimeFigureOut">
              <a:rPr lang="de-AT" smtClean="0"/>
              <a:t>10.01.2018</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2BE28F0C-C985-46D3-8B52-3D60A2A41992}" type="slidenum">
              <a:rPr lang="de-AT" smtClean="0"/>
              <a:t>‹Nr.›</a:t>
            </a:fld>
            <a:endParaRPr lang="de-AT"/>
          </a:p>
        </p:txBody>
      </p:sp>
    </p:spTree>
    <p:extLst>
      <p:ext uri="{BB962C8B-B14F-4D97-AF65-F5344CB8AC3E}">
        <p14:creationId xmlns:p14="http://schemas.microsoft.com/office/powerpoint/2010/main" val="4151188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3A78234E-ED32-4676-82C8-6FF16E7EB41A}" type="datetimeFigureOut">
              <a:rPr lang="de-AT" smtClean="0"/>
              <a:t>10.01.2018</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2BE28F0C-C985-46D3-8B52-3D60A2A41992}" type="slidenum">
              <a:rPr lang="de-AT" smtClean="0"/>
              <a:t>‹Nr.›</a:t>
            </a:fld>
            <a:endParaRPr lang="de-AT"/>
          </a:p>
        </p:txBody>
      </p:sp>
    </p:spTree>
    <p:extLst>
      <p:ext uri="{BB962C8B-B14F-4D97-AF65-F5344CB8AC3E}">
        <p14:creationId xmlns:p14="http://schemas.microsoft.com/office/powerpoint/2010/main" val="3943733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endParaRPr lang="de-AT"/>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78234E-ED32-4676-82C8-6FF16E7EB41A}" type="datetimeFigureOut">
              <a:rPr lang="de-AT" smtClean="0"/>
              <a:t>10.01.2018</a:t>
            </a:fld>
            <a:endParaRPr lang="de-AT"/>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E28F0C-C985-46D3-8B52-3D60A2A41992}" type="slidenum">
              <a:rPr lang="de-AT" smtClean="0"/>
              <a:t>‹Nr.›</a:t>
            </a:fld>
            <a:endParaRPr lang="de-AT"/>
          </a:p>
        </p:txBody>
      </p:sp>
    </p:spTree>
    <p:extLst>
      <p:ext uri="{BB962C8B-B14F-4D97-AF65-F5344CB8AC3E}">
        <p14:creationId xmlns:p14="http://schemas.microsoft.com/office/powerpoint/2010/main" val="681802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4294967295"/>
          </p:nvPr>
        </p:nvSpPr>
        <p:spPr>
          <a:xfrm>
            <a:off x="468313" y="547688"/>
            <a:ext cx="8135937" cy="6121400"/>
          </a:xfrm>
        </p:spPr>
        <p:txBody>
          <a:bodyPr/>
          <a:lstStyle/>
          <a:p>
            <a:pPr marL="609600" indent="-609600" eaLnBrk="1" hangingPunct="1">
              <a:lnSpc>
                <a:spcPct val="90000"/>
              </a:lnSpc>
              <a:buFontTx/>
              <a:buAutoNum type="arabicPeriod"/>
            </a:pPr>
            <a:r>
              <a:rPr lang="de-AT" altLang="de-DE" sz="2700" dirty="0"/>
              <a:t>Einführung in die Analytische Sozialpsychologie</a:t>
            </a:r>
          </a:p>
          <a:p>
            <a:pPr marL="609600" indent="-609600" eaLnBrk="1" hangingPunct="1">
              <a:lnSpc>
                <a:spcPct val="90000"/>
              </a:lnSpc>
              <a:buFontTx/>
              <a:buAutoNum type="arabicPeriod"/>
            </a:pPr>
            <a:r>
              <a:rPr lang="de-AT" altLang="de-DE" sz="2700" dirty="0"/>
              <a:t>Einführendes zu Rassismus, Antisemitismus, Nationalismus</a:t>
            </a:r>
          </a:p>
          <a:p>
            <a:pPr marL="609600" indent="-609600" eaLnBrk="1" hangingPunct="1">
              <a:lnSpc>
                <a:spcPct val="90000"/>
              </a:lnSpc>
              <a:buFontTx/>
              <a:buAutoNum type="arabicPeriod"/>
            </a:pPr>
            <a:r>
              <a:rPr lang="de-AT" altLang="de-DE" sz="2700" dirty="0"/>
              <a:t>Psychologische/psychoanalytische Annäherung</a:t>
            </a:r>
          </a:p>
          <a:p>
            <a:pPr marL="609600" indent="-609600" eaLnBrk="1" hangingPunct="1">
              <a:lnSpc>
                <a:spcPct val="90000"/>
              </a:lnSpc>
              <a:buFontTx/>
              <a:buAutoNum type="arabicPeriod"/>
            </a:pPr>
            <a:r>
              <a:rPr lang="de-AT" altLang="de-DE" sz="2700" dirty="0"/>
              <a:t>Massenpsychologische Annäherung</a:t>
            </a:r>
          </a:p>
          <a:p>
            <a:pPr marL="609600" indent="-609600" eaLnBrk="1" hangingPunct="1">
              <a:lnSpc>
                <a:spcPct val="90000"/>
              </a:lnSpc>
              <a:buFontTx/>
              <a:buAutoNum type="arabicPeriod"/>
            </a:pPr>
            <a:r>
              <a:rPr lang="de-AT" altLang="de-DE" sz="2700" b="1" dirty="0"/>
              <a:t>Grenzen (massen-)psychologischer Theorien: Rassismus und Antisemitismus als </a:t>
            </a:r>
            <a:r>
              <a:rPr lang="de-AT" altLang="de-DE" sz="2700" b="1" i="1" dirty="0"/>
              <a:t>historische</a:t>
            </a:r>
            <a:r>
              <a:rPr lang="de-AT" altLang="de-DE" sz="2700" b="1" dirty="0"/>
              <a:t> Phänomene</a:t>
            </a:r>
          </a:p>
          <a:p>
            <a:pPr marL="609600" indent="-609600" eaLnBrk="1" hangingPunct="1">
              <a:lnSpc>
                <a:spcPct val="90000"/>
              </a:lnSpc>
              <a:buFontTx/>
              <a:buAutoNum type="arabicPeriod"/>
            </a:pPr>
            <a:r>
              <a:rPr lang="de-AT" altLang="de-DE" sz="2700" dirty="0"/>
              <a:t>Sekundärer Antisemitismus und die Gefühlserbschaften des NS</a:t>
            </a:r>
          </a:p>
          <a:p>
            <a:pPr marL="609600" indent="-609600" eaLnBrk="1" hangingPunct="1">
              <a:lnSpc>
                <a:spcPct val="90000"/>
              </a:lnSpc>
              <a:buFontTx/>
              <a:buAutoNum type="arabicPeriod"/>
            </a:pPr>
            <a:r>
              <a:rPr lang="de-AT" altLang="de-DE" sz="2700" dirty="0"/>
              <a:t>Zur Asylthematik und </a:t>
            </a:r>
            <a:r>
              <a:rPr lang="de-AT" altLang="de-DE" sz="2700" dirty="0" err="1"/>
              <a:t>MuslimInnenfeindschaft</a:t>
            </a:r>
            <a:endParaRPr lang="de-DE" altLang="de-DE" sz="2700" dirty="0"/>
          </a:p>
          <a:p>
            <a:pPr marL="609600" indent="-609600" eaLnBrk="1" hangingPunct="1">
              <a:lnSpc>
                <a:spcPct val="90000"/>
              </a:lnSpc>
              <a:buFontTx/>
              <a:buAutoNum type="arabicPeriod"/>
            </a:pPr>
            <a:r>
              <a:rPr lang="de-AT" altLang="de-DE" sz="2700" dirty="0"/>
              <a:t>Zusammenfassung</a:t>
            </a:r>
          </a:p>
        </p:txBody>
      </p:sp>
    </p:spTree>
    <p:extLst>
      <p:ext uri="{BB962C8B-B14F-4D97-AF65-F5344CB8AC3E}">
        <p14:creationId xmlns:p14="http://schemas.microsoft.com/office/powerpoint/2010/main" val="3914913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4294967295"/>
          </p:nvPr>
        </p:nvSpPr>
        <p:spPr>
          <a:xfrm>
            <a:off x="457200" y="404664"/>
            <a:ext cx="8229600" cy="5434012"/>
          </a:xfrm>
        </p:spPr>
        <p:txBody>
          <a:bodyPr>
            <a:normAutofit/>
          </a:bodyPr>
          <a:lstStyle/>
          <a:p>
            <a:pPr marL="0" indent="0" eaLnBrk="1" hangingPunct="1">
              <a:buFontTx/>
              <a:buNone/>
            </a:pPr>
            <a:r>
              <a:rPr lang="de-DE" altLang="de-DE" dirty="0"/>
              <a:t>Im Mittelalter herrscht agrarische Produktion vor</a:t>
            </a:r>
            <a:br>
              <a:rPr lang="de-DE" altLang="de-DE" dirty="0"/>
            </a:br>
            <a:r>
              <a:rPr lang="de-DE" altLang="de-DE" dirty="0">
                <a:sym typeface="Wingdings" pitchFamily="2" charset="2"/>
              </a:rPr>
              <a:t> Geld/Handel spielt eher marginale Rolle</a:t>
            </a:r>
            <a:r>
              <a:rPr lang="de-DE" altLang="de-DE" dirty="0"/>
              <a:t> </a:t>
            </a:r>
          </a:p>
          <a:p>
            <a:pPr marL="0" indent="0" eaLnBrk="1" hangingPunct="1">
              <a:buFontTx/>
              <a:buNone/>
            </a:pPr>
            <a:r>
              <a:rPr lang="de-DE" altLang="de-DE" dirty="0"/>
              <a:t/>
            </a:r>
            <a:br>
              <a:rPr lang="de-DE" altLang="de-DE" dirty="0"/>
            </a:br>
            <a:r>
              <a:rPr lang="de-DE" altLang="de-DE" dirty="0"/>
              <a:t>Geldwechsel und Geldverleih in Städten wird v.a. von „Zugezogenen“ betrieben (Lombarden, </a:t>
            </a:r>
            <a:r>
              <a:rPr lang="de-AT" altLang="de-DE" dirty="0" err="1"/>
              <a:t>Kawerschen</a:t>
            </a:r>
            <a:r>
              <a:rPr lang="de-AT" altLang="de-DE" dirty="0"/>
              <a:t>, Juden) </a:t>
            </a:r>
          </a:p>
          <a:p>
            <a:pPr marL="0" indent="0" eaLnBrk="1" hangingPunct="1">
              <a:buFontTx/>
              <a:buNone/>
            </a:pPr>
            <a:r>
              <a:rPr lang="de-DE" altLang="de-DE" dirty="0">
                <a:sym typeface="Wingdings" pitchFamily="2" charset="2"/>
              </a:rPr>
              <a:t> Die Juden stellten </a:t>
            </a:r>
            <a:r>
              <a:rPr lang="de-AT" altLang="de-DE" dirty="0"/>
              <a:t>im Geldverleih (wie im Klein- und Großhandel) immer eine </a:t>
            </a:r>
            <a:r>
              <a:rPr lang="de-AT" altLang="de-DE" i="1" dirty="0"/>
              <a:t>Minderheit</a:t>
            </a:r>
            <a:r>
              <a:rPr lang="de-AT" altLang="de-DE" dirty="0"/>
              <a:t> der in diesen Bereichen Tätigen dar!</a:t>
            </a:r>
            <a:endParaRPr lang="de-DE" altLang="de-DE" dirty="0"/>
          </a:p>
          <a:p>
            <a:pPr marL="0" indent="0" eaLnBrk="1" hangingPunct="1">
              <a:buFontTx/>
              <a:buNone/>
            </a:pPr>
            <a:endParaRPr lang="de-DE" altLang="de-DE" dirty="0"/>
          </a:p>
        </p:txBody>
      </p:sp>
      <p:sp>
        <p:nvSpPr>
          <p:cNvPr id="26627"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978461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4294967295"/>
          </p:nvPr>
        </p:nvSpPr>
        <p:spPr>
          <a:xfrm>
            <a:off x="457200" y="404813"/>
            <a:ext cx="8229600" cy="5434012"/>
          </a:xfrm>
        </p:spPr>
        <p:txBody>
          <a:bodyPr/>
          <a:lstStyle/>
          <a:p>
            <a:pPr marL="0" indent="0" eaLnBrk="1" hangingPunct="1">
              <a:buFontTx/>
              <a:buNone/>
            </a:pPr>
            <a:r>
              <a:rPr lang="de-DE" altLang="de-DE" sz="2500" dirty="0"/>
              <a:t>Mit Ausweitung des (Geld-)Handels wg. Kolonialismus wollen nun auch Kirche und Adel von neuem Reichtum profitieren – und aufsteigendes Bürgertums empfindet Juden als lästige Konkurrenz: </a:t>
            </a:r>
          </a:p>
          <a:p>
            <a:pPr marL="0" indent="0" eaLnBrk="1" hangingPunct="1">
              <a:buFontTx/>
              <a:buNone/>
            </a:pPr>
            <a:r>
              <a:rPr lang="de-DE" altLang="de-DE" sz="2500" dirty="0"/>
              <a:t>- Ablasshandel als Möglichkeit, von Zinsen zu profitieren</a:t>
            </a:r>
          </a:p>
          <a:p>
            <a:pPr marL="0" indent="0" eaLnBrk="1" hangingPunct="1">
              <a:buFontTx/>
              <a:buNone/>
            </a:pPr>
            <a:r>
              <a:rPr lang="de-DE" altLang="de-DE" sz="2500" dirty="0"/>
              <a:t>- Pogrome als Maßnahmen zur Entschuldung und Bereicherung, von oben organisiert (keine „Volksaufstände“!)</a:t>
            </a:r>
          </a:p>
          <a:p>
            <a:pPr marL="0" indent="0" eaLnBrk="1" hangingPunct="1">
              <a:buFontTx/>
              <a:buNone/>
            </a:pPr>
            <a:r>
              <a:rPr lang="de-DE" altLang="de-DE" sz="2500" dirty="0">
                <a:sym typeface="Wingdings" pitchFamily="2" charset="2"/>
              </a:rPr>
              <a:t> </a:t>
            </a:r>
            <a:r>
              <a:rPr lang="de-AT" altLang="de-DE" sz="2500" dirty="0"/>
              <a:t>Die christlichen Geldleiher werden zwar auch gehasst, zuweilen auch des Landes verwiesen, aber nie verfolgt.</a:t>
            </a:r>
          </a:p>
          <a:p>
            <a:pPr marL="0" indent="0" eaLnBrk="1" hangingPunct="1">
              <a:buFontTx/>
              <a:buNone/>
            </a:pPr>
            <a:endParaRPr lang="de-AT" altLang="de-DE" sz="2500" u="sng" dirty="0"/>
          </a:p>
          <a:p>
            <a:pPr marL="0" indent="0" eaLnBrk="1" hangingPunct="1">
              <a:buFontTx/>
              <a:buNone/>
            </a:pPr>
            <a:r>
              <a:rPr lang="de-AT" altLang="de-DE" sz="2500" u="sng" dirty="0"/>
              <a:t>Antijüdische Bilder:</a:t>
            </a:r>
            <a:r>
              <a:rPr lang="de-AT" altLang="de-DE" sz="2500" dirty="0"/>
              <a:t> Neues Bürgertum als Städter, die vom Geld anderer leben, selbst nicht arbeiten.</a:t>
            </a:r>
          </a:p>
        </p:txBody>
      </p:sp>
      <p:sp>
        <p:nvSpPr>
          <p:cNvPr id="27651"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2498297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4294967295"/>
          </p:nvPr>
        </p:nvSpPr>
        <p:spPr>
          <a:xfrm>
            <a:off x="539750" y="260350"/>
            <a:ext cx="8229600" cy="6121400"/>
          </a:xfrm>
        </p:spPr>
        <p:txBody>
          <a:bodyPr/>
          <a:lstStyle/>
          <a:p>
            <a:pPr marL="0" indent="0" eaLnBrk="1" hangingPunct="1">
              <a:buFontTx/>
              <a:buNone/>
            </a:pPr>
            <a:r>
              <a:rPr lang="de-DE" altLang="de-DE" sz="2800" u="sng" dirty="0"/>
              <a:t>Spätmittelalter :</a:t>
            </a:r>
          </a:p>
          <a:p>
            <a:pPr marL="0" indent="0" eaLnBrk="1" hangingPunct="1">
              <a:buFontTx/>
              <a:buNone/>
            </a:pPr>
            <a:endParaRPr lang="de-DE" altLang="de-DE" sz="2800" u="sng" dirty="0"/>
          </a:p>
          <a:p>
            <a:pPr marL="0" indent="0" eaLnBrk="1" hangingPunct="1">
              <a:buFontTx/>
              <a:buNone/>
            </a:pPr>
            <a:r>
              <a:rPr lang="de-DE" altLang="de-DE" sz="2800" dirty="0"/>
              <a:t>Juden als sog. „Hoffaktoren“: </a:t>
            </a:r>
            <a:br>
              <a:rPr lang="de-DE" altLang="de-DE" sz="2800" dirty="0"/>
            </a:br>
            <a:endParaRPr lang="de-AT" altLang="de-DE" sz="1500" dirty="0"/>
          </a:p>
          <a:p>
            <a:pPr marL="0" indent="0" eaLnBrk="1" hangingPunct="1">
              <a:buFontTx/>
              <a:buNone/>
            </a:pPr>
            <a:r>
              <a:rPr lang="de-AT" altLang="de-DE" sz="2800" dirty="0"/>
              <a:t>Es gab z.B. in deutschen Fürstentümern vereinzelte jüdische „Hoffaktoren“, </a:t>
            </a:r>
          </a:p>
          <a:p>
            <a:pPr eaLnBrk="1" hangingPunct="1">
              <a:buFontTx/>
              <a:buChar char="-"/>
            </a:pPr>
            <a:r>
              <a:rPr lang="de-AT" altLang="de-DE" sz="2800" dirty="0"/>
              <a:t>müssen Schutzzölle zahlen</a:t>
            </a:r>
          </a:p>
          <a:p>
            <a:pPr eaLnBrk="1" hangingPunct="1">
              <a:buFontTx/>
              <a:buChar char="-"/>
            </a:pPr>
            <a:r>
              <a:rPr lang="de-AT" altLang="de-DE" sz="2800" dirty="0"/>
              <a:t>zuweilen Finanziers der Fürsten</a:t>
            </a:r>
          </a:p>
          <a:p>
            <a:pPr eaLnBrk="1" hangingPunct="1">
              <a:buFontTx/>
              <a:buChar char="-"/>
            </a:pPr>
            <a:r>
              <a:rPr lang="de-AT" altLang="de-DE" sz="2800" dirty="0"/>
              <a:t>zugleich Fußabtreter.</a:t>
            </a:r>
          </a:p>
          <a:p>
            <a:pPr marL="0" indent="0" eaLnBrk="1" hangingPunct="1">
              <a:buFontTx/>
              <a:buNone/>
            </a:pPr>
            <a:r>
              <a:rPr lang="de-DE" altLang="de-DE" sz="2800" dirty="0">
                <a:sym typeface="Wingdings" pitchFamily="2" charset="2"/>
              </a:rPr>
              <a:t></a:t>
            </a:r>
            <a:r>
              <a:rPr lang="de-DE" altLang="de-DE" sz="2800" dirty="0"/>
              <a:t> aus dieser jüdischen </a:t>
            </a:r>
            <a:r>
              <a:rPr lang="de-DE" altLang="de-DE" sz="2800" i="1" dirty="0"/>
              <a:t>Minderheit </a:t>
            </a:r>
            <a:r>
              <a:rPr lang="de-DE" altLang="de-DE" sz="2800" dirty="0"/>
              <a:t>wurde </a:t>
            </a:r>
            <a:r>
              <a:rPr lang="de-DE" altLang="de-DE" sz="2800" i="1" dirty="0"/>
              <a:t>nachträglich</a:t>
            </a:r>
            <a:r>
              <a:rPr lang="de-DE" altLang="de-DE" sz="2800" dirty="0"/>
              <a:t> das Bild der sog. „Geldjuden“ abgeleitet. </a:t>
            </a:r>
            <a:br>
              <a:rPr lang="de-DE" altLang="de-DE" sz="2800" dirty="0"/>
            </a:br>
            <a:endParaRPr lang="de-DE" altLang="de-DE" sz="2800" dirty="0"/>
          </a:p>
        </p:txBody>
      </p:sp>
      <p:sp>
        <p:nvSpPr>
          <p:cNvPr id="28675"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745651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4294967295"/>
          </p:nvPr>
        </p:nvSpPr>
        <p:spPr>
          <a:xfrm>
            <a:off x="519113" y="227012"/>
            <a:ext cx="8229600" cy="6010299"/>
          </a:xfrm>
        </p:spPr>
        <p:txBody>
          <a:bodyPr>
            <a:normAutofit/>
          </a:bodyPr>
          <a:lstStyle/>
          <a:p>
            <a:pPr marL="0" indent="0" eaLnBrk="1" hangingPunct="1">
              <a:lnSpc>
                <a:spcPct val="90000"/>
              </a:lnSpc>
              <a:buFontTx/>
              <a:buNone/>
            </a:pPr>
            <a:r>
              <a:rPr lang="de-AT" altLang="de-DE" sz="2600" dirty="0"/>
              <a:t>Umschlagspunkt: </a:t>
            </a:r>
          </a:p>
          <a:p>
            <a:pPr marL="0" indent="0" eaLnBrk="1" hangingPunct="1">
              <a:lnSpc>
                <a:spcPct val="90000"/>
              </a:lnSpc>
              <a:buFontTx/>
              <a:buNone/>
            </a:pPr>
            <a:r>
              <a:rPr lang="de-AT" altLang="de-DE" sz="2600" u="sng" dirty="0"/>
              <a:t>Entfaltung der modernen bürgerlich-kapitalistischen Gesellschaft (18./19. Jh.):</a:t>
            </a:r>
          </a:p>
          <a:p>
            <a:pPr marL="0" indent="0" eaLnBrk="1" hangingPunct="1">
              <a:lnSpc>
                <a:spcPct val="90000"/>
              </a:lnSpc>
              <a:buFontTx/>
              <a:buNone/>
            </a:pPr>
            <a:r>
              <a:rPr lang="de-AT" altLang="de-DE" sz="2600" dirty="0"/>
              <a:t>- Ökonomisch-sozial: Industrialisierungsschübe, Verstädterung; kapitalistische Strukturen lösen Vorherrschaft der Landwirtschaft und des traditionellen Handwerks ab; Auflösung der traditionellen Gemeinschaftsstrukturen; Versachlichung der Abhängigkeitsstrukturen</a:t>
            </a:r>
          </a:p>
          <a:p>
            <a:pPr marL="0" indent="0" eaLnBrk="1" hangingPunct="1">
              <a:lnSpc>
                <a:spcPct val="90000"/>
              </a:lnSpc>
              <a:buFontTx/>
              <a:buNone/>
            </a:pPr>
            <a:r>
              <a:rPr lang="de-AT" altLang="de-DE" sz="2600" dirty="0"/>
              <a:t>- Politisch: neue Staats- und Rechts-Formen (bürgerliche Republik, formales Recht)</a:t>
            </a:r>
          </a:p>
          <a:p>
            <a:pPr marL="0" indent="0" eaLnBrk="1" hangingPunct="1">
              <a:lnSpc>
                <a:spcPct val="90000"/>
              </a:lnSpc>
              <a:buFontTx/>
              <a:buNone/>
            </a:pPr>
            <a:r>
              <a:rPr lang="de-AT" altLang="de-DE" sz="2600" dirty="0"/>
              <a:t>- Geistesgeschichtlich: Aufklärung; Auflösung der Religion als vorherrschende Instanz zur Welterklärung; Etablieren der Naturwissenschaften (und damit einhergehend: auch der Rassetheorien)</a:t>
            </a:r>
          </a:p>
        </p:txBody>
      </p:sp>
      <p:sp>
        <p:nvSpPr>
          <p:cNvPr id="29699"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222562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4294967295"/>
          </p:nvPr>
        </p:nvSpPr>
        <p:spPr>
          <a:xfrm>
            <a:off x="519113" y="692150"/>
            <a:ext cx="8229600" cy="5434013"/>
          </a:xfrm>
        </p:spPr>
        <p:txBody>
          <a:bodyPr/>
          <a:lstStyle/>
          <a:p>
            <a:pPr marL="0" indent="0" eaLnBrk="1" hangingPunct="1">
              <a:lnSpc>
                <a:spcPct val="80000"/>
              </a:lnSpc>
              <a:buFontTx/>
              <a:buNone/>
            </a:pPr>
            <a:r>
              <a:rPr lang="de-AT" altLang="de-DE" sz="2800" u="sng"/>
              <a:t>Widerspruch der bürgerlichen Gesellschaft:</a:t>
            </a:r>
          </a:p>
          <a:p>
            <a:pPr marL="0" indent="0" eaLnBrk="1" hangingPunct="1">
              <a:lnSpc>
                <a:spcPct val="80000"/>
              </a:lnSpc>
              <a:buFontTx/>
              <a:buNone/>
            </a:pPr>
            <a:r>
              <a:rPr lang="de-AT" altLang="de-DE" sz="2800"/>
              <a:t>"Die bürgerliche Gesellschaft sollte, ihrem Begriff nach, die Menschen aus ihren naturwüchsigen kollektiven Zusammenhängen herauslösen und individuieren. Die Individuen hätten auf einem bestimmten geschichtlichen Stand die Fähigkeit erwerben sollen, sich von der Macht der Vergangenheit zu emanzipieren und frei zu handeln. Dieses Emanzipationsversprechen wird aber schon im 18. Jahrhundert gekoppelt an die Verklärung der bürgerlichen Gesellschaft als einer natürlichen Beziehungsform der Individuen untereinander." </a:t>
            </a:r>
            <a:br>
              <a:rPr lang="de-AT" altLang="de-DE" sz="2800"/>
            </a:br>
            <a:r>
              <a:rPr lang="de-AT" altLang="de-DE" sz="2800"/>
              <a:t>(Claussen 1987: 68)</a:t>
            </a:r>
          </a:p>
        </p:txBody>
      </p:sp>
      <p:sp>
        <p:nvSpPr>
          <p:cNvPr id="30723"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652019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idx="4294967295"/>
          </p:nvPr>
        </p:nvSpPr>
        <p:spPr>
          <a:xfrm>
            <a:off x="519113" y="227012"/>
            <a:ext cx="8229600" cy="6154316"/>
          </a:xfrm>
        </p:spPr>
        <p:txBody>
          <a:bodyPr>
            <a:normAutofit lnSpcReduction="10000"/>
          </a:bodyPr>
          <a:lstStyle/>
          <a:p>
            <a:pPr marL="0" indent="0" eaLnBrk="1" hangingPunct="1">
              <a:lnSpc>
                <a:spcPct val="90000"/>
              </a:lnSpc>
              <a:buFontTx/>
              <a:buNone/>
              <a:defRPr/>
            </a:pPr>
            <a:r>
              <a:rPr lang="de-AT" sz="2200" u="sng" dirty="0"/>
              <a:t>Widerspruch der bürgerlichen Gesellschaft: Demokratie und (naturalisierte) Klassengesellschaft</a:t>
            </a:r>
          </a:p>
          <a:p>
            <a:pPr marL="0" indent="0" eaLnBrk="1" hangingPunct="1">
              <a:lnSpc>
                <a:spcPct val="90000"/>
              </a:lnSpc>
              <a:buFontTx/>
              <a:buNone/>
              <a:defRPr/>
            </a:pPr>
            <a:r>
              <a:rPr lang="de-AT" sz="2200" dirty="0"/>
              <a:t>Demokratie: Politisch-rechtlicher Sphäre der gemeinschaftlichen Öffentlichkeit mit Freiheits- und Gleichheitsprinzipien </a:t>
            </a:r>
          </a:p>
          <a:p>
            <a:pPr marL="0" indent="0" eaLnBrk="1" hangingPunct="1">
              <a:lnSpc>
                <a:spcPct val="90000"/>
              </a:lnSpc>
              <a:buFontTx/>
              <a:buNone/>
              <a:defRPr/>
            </a:pPr>
            <a:r>
              <a:rPr lang="de-AT" sz="2200" dirty="0"/>
              <a:t>vs. unhinterfragte ökonomische Prozessen</a:t>
            </a:r>
          </a:p>
          <a:p>
            <a:pPr marL="0" indent="0" eaLnBrk="1" hangingPunct="1">
              <a:lnSpc>
                <a:spcPct val="90000"/>
              </a:lnSpc>
              <a:buFont typeface="Wingdings" pitchFamily="2" charset="2"/>
              <a:buChar char="à"/>
              <a:defRPr/>
            </a:pPr>
            <a:r>
              <a:rPr lang="de-AT" sz="2200" dirty="0">
                <a:sym typeface="Wingdings" pitchFamily="2" charset="2"/>
              </a:rPr>
              <a:t> Kapitalistische Produktionsweise als Fundament der bürgerlichen Gesellschaft wird naturalisiert</a:t>
            </a:r>
          </a:p>
          <a:p>
            <a:pPr marL="0" indent="0" eaLnBrk="1" hangingPunct="1">
              <a:lnSpc>
                <a:spcPct val="90000"/>
              </a:lnSpc>
              <a:buFontTx/>
              <a:buNone/>
              <a:defRPr/>
            </a:pPr>
            <a:r>
              <a:rPr lang="de-AT" sz="2200" dirty="0"/>
              <a:t>Das bedeutet:</a:t>
            </a:r>
          </a:p>
          <a:p>
            <a:pPr marL="457200" indent="-457200" eaLnBrk="1" hangingPunct="1">
              <a:lnSpc>
                <a:spcPct val="90000"/>
              </a:lnSpc>
              <a:buFontTx/>
              <a:buAutoNum type="arabicPeriod"/>
              <a:defRPr/>
            </a:pPr>
            <a:r>
              <a:rPr lang="de-AT" sz="2200" dirty="0"/>
              <a:t>Soziale Ungleichheiten setzen sich fort, bürgerliche Gesellschaft schafft soziale Klassen </a:t>
            </a:r>
            <a:r>
              <a:rPr lang="de-DE" sz="2200" dirty="0">
                <a:sym typeface="Wingdings"/>
              </a:rPr>
              <a:t></a:t>
            </a:r>
            <a:r>
              <a:rPr lang="de-DE" sz="2200" dirty="0"/>
              <a:t>„Freiheit, Gleichheit, Brüderlichkeit“ ist Ideologie</a:t>
            </a:r>
          </a:p>
          <a:p>
            <a:pPr marL="457200" indent="-457200" eaLnBrk="1" hangingPunct="1">
              <a:lnSpc>
                <a:spcPct val="90000"/>
              </a:lnSpc>
              <a:buFontTx/>
              <a:buAutoNum type="arabicPeriod"/>
              <a:defRPr/>
            </a:pPr>
            <a:r>
              <a:rPr lang="de-DE" sz="2200" dirty="0"/>
              <a:t>Politik den ökonomischen Dynamiken und Krisen hilflos ausgeliefert</a:t>
            </a:r>
          </a:p>
          <a:p>
            <a:pPr marL="0" indent="0" eaLnBrk="1" hangingPunct="1">
              <a:lnSpc>
                <a:spcPct val="90000"/>
              </a:lnSpc>
              <a:buNone/>
              <a:defRPr/>
            </a:pPr>
            <a:endParaRPr lang="de-DE" sz="2200" dirty="0"/>
          </a:p>
          <a:p>
            <a:pPr marL="0" indent="0" eaLnBrk="1" hangingPunct="1">
              <a:lnSpc>
                <a:spcPct val="90000"/>
              </a:lnSpc>
              <a:buFontTx/>
              <a:buNone/>
              <a:defRPr/>
            </a:pPr>
            <a:r>
              <a:rPr lang="de-DE" sz="2200" dirty="0" smtClean="0"/>
              <a:t>Für die Juden bedeutet das: Das </a:t>
            </a:r>
            <a:r>
              <a:rPr lang="de-DE" sz="2200" dirty="0"/>
              <a:t>Entstehen des modernen Nationalstaates </a:t>
            </a:r>
            <a:r>
              <a:rPr lang="de-DE" sz="2200" dirty="0" smtClean="0"/>
              <a:t>ermöglicht zwar ihre Assimilation/Emanzipation durch </a:t>
            </a:r>
            <a:r>
              <a:rPr lang="de-DE" sz="2200" dirty="0"/>
              <a:t>rechtliche Gleichheit. </a:t>
            </a:r>
            <a:br>
              <a:rPr lang="de-DE" sz="2200" dirty="0"/>
            </a:br>
            <a:r>
              <a:rPr lang="de-DE" sz="2200" dirty="0"/>
              <a:t>Aber: eine neue Gefahr droht </a:t>
            </a:r>
            <a:r>
              <a:rPr lang="de-DE" sz="2200" dirty="0" smtClean="0"/>
              <a:t>ihnen: In Zeiten ökonomischer Krisen wird ihnen die Schuld gegeben. </a:t>
            </a:r>
            <a:endParaRPr lang="de-AT" sz="2200" dirty="0"/>
          </a:p>
        </p:txBody>
      </p:sp>
      <p:sp>
        <p:nvSpPr>
          <p:cNvPr id="31747"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2968501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body" idx="4294967295"/>
          </p:nvPr>
        </p:nvSpPr>
        <p:spPr>
          <a:xfrm>
            <a:off x="519113" y="115888"/>
            <a:ext cx="8229600" cy="5434012"/>
          </a:xfrm>
        </p:spPr>
        <p:txBody>
          <a:bodyPr/>
          <a:lstStyle/>
          <a:p>
            <a:pPr marL="0" indent="0" eaLnBrk="1" hangingPunct="1">
              <a:buFontTx/>
              <a:buNone/>
            </a:pPr>
            <a:r>
              <a:rPr lang="de-AT" altLang="de-DE" u="sng"/>
              <a:t>Wirtschaftliche Krisen</a:t>
            </a:r>
          </a:p>
          <a:p>
            <a:pPr marL="0" indent="0" eaLnBrk="1" hangingPunct="1">
              <a:buFontTx/>
              <a:buNone/>
            </a:pPr>
            <a:r>
              <a:rPr lang="de-AT" altLang="de-DE"/>
              <a:t>Mit Stagnation der wirtschaftlichen Expansion und dem Einsetzen von Krisen Ende des 19. Jh.: </a:t>
            </a:r>
          </a:p>
          <a:p>
            <a:pPr marL="0" indent="0" eaLnBrk="1" hangingPunct="1">
              <a:buFontTx/>
              <a:buNone/>
            </a:pPr>
            <a:r>
              <a:rPr lang="de-AT" altLang="de-DE"/>
              <a:t>Gründe bleiben undurchschaut, die moderne Welt wird zur diffusen Bedrohung</a:t>
            </a:r>
          </a:p>
          <a:p>
            <a:pPr marL="0" indent="0" eaLnBrk="1" hangingPunct="1">
              <a:buFontTx/>
              <a:buNone/>
            </a:pPr>
            <a:r>
              <a:rPr lang="de-AT" altLang="de-DE">
                <a:sym typeface="Wingdings" pitchFamily="2" charset="2"/>
              </a:rPr>
              <a:t> </a:t>
            </a:r>
            <a:r>
              <a:rPr lang="de-AT" altLang="de-DE"/>
              <a:t>Chauvinistischer Nationalismus als Gegenbewegung gegen Staats-Nationalismus</a:t>
            </a:r>
          </a:p>
          <a:p>
            <a:pPr marL="0" indent="0" eaLnBrk="1" hangingPunct="1">
              <a:buFontTx/>
              <a:buNone/>
            </a:pPr>
            <a:r>
              <a:rPr lang="de-AT" altLang="de-DE">
                <a:sym typeface="Wingdings" pitchFamily="2" charset="2"/>
              </a:rPr>
              <a:t> Aufflammen des Antisemitismus: Juden als Repräsentanten von Tausch, Geld und Abstraktion</a:t>
            </a:r>
            <a:endParaRPr lang="de-AT" altLang="de-DE"/>
          </a:p>
        </p:txBody>
      </p:sp>
      <p:sp>
        <p:nvSpPr>
          <p:cNvPr id="32771"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16154311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4294967295"/>
          </p:nvPr>
        </p:nvSpPr>
        <p:spPr>
          <a:xfrm>
            <a:off x="519113" y="692150"/>
            <a:ext cx="8229600" cy="5434013"/>
          </a:xfrm>
        </p:spPr>
        <p:txBody>
          <a:bodyPr/>
          <a:lstStyle/>
          <a:p>
            <a:pPr marL="0" indent="0" eaLnBrk="1" hangingPunct="1">
              <a:buFontTx/>
              <a:buNone/>
            </a:pPr>
            <a:r>
              <a:rPr lang="de-AT" altLang="de-DE"/>
              <a:t>"In den Juden wird der Inbegriff ökonomischer Modernisierung gesehen - die Verkehrung von persönlicher Gewalt in die Gewalt der Sachen, die wesentliche Veränderung in jenem Prozeß wird zwar erfahren, aber nicht begriffen." </a:t>
            </a:r>
            <a:br>
              <a:rPr lang="de-AT" altLang="de-DE"/>
            </a:br>
            <a:r>
              <a:rPr lang="de-AT" altLang="de-DE"/>
              <a:t>(Claussen 1987: 74)</a:t>
            </a:r>
          </a:p>
        </p:txBody>
      </p:sp>
      <p:sp>
        <p:nvSpPr>
          <p:cNvPr id="33795"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1169702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4294967295"/>
          </p:nvPr>
        </p:nvSpPr>
        <p:spPr>
          <a:xfrm>
            <a:off x="519113" y="260350"/>
            <a:ext cx="8229600" cy="5434013"/>
          </a:xfrm>
        </p:spPr>
        <p:txBody>
          <a:bodyPr>
            <a:normAutofit lnSpcReduction="10000"/>
          </a:bodyPr>
          <a:lstStyle/>
          <a:p>
            <a:pPr marL="0" indent="0" eaLnBrk="1" hangingPunct="1">
              <a:lnSpc>
                <a:spcPct val="90000"/>
              </a:lnSpc>
              <a:buFontTx/>
              <a:buNone/>
            </a:pPr>
            <a:r>
              <a:rPr lang="de-AT" altLang="de-DE" sz="2800" u="sng" dirty="0" err="1"/>
              <a:t>Marxsche</a:t>
            </a:r>
            <a:r>
              <a:rPr lang="de-AT" altLang="de-DE" sz="2800" u="sng" dirty="0"/>
              <a:t> Warenanalyse:</a:t>
            </a:r>
          </a:p>
          <a:p>
            <a:pPr marL="0" indent="0" eaLnBrk="1" hangingPunct="1">
              <a:lnSpc>
                <a:spcPct val="90000"/>
              </a:lnSpc>
              <a:buFontTx/>
              <a:buNone/>
            </a:pPr>
            <a:r>
              <a:rPr lang="de-AT" altLang="de-DE" sz="2800" dirty="0"/>
              <a:t>Kapitalismus = Vorherrschaft der Produktion von Waren (für den Tausch)</a:t>
            </a:r>
          </a:p>
          <a:p>
            <a:pPr marL="0" indent="0" eaLnBrk="1" hangingPunct="1">
              <a:lnSpc>
                <a:spcPct val="90000"/>
              </a:lnSpc>
              <a:buFontTx/>
              <a:buNone/>
            </a:pPr>
            <a:r>
              <a:rPr lang="de-AT" altLang="de-DE" sz="2800" dirty="0"/>
              <a:t>Doppelcharakter der Ware: Gebrauchswert &amp; Tauschwert (Preis)</a:t>
            </a:r>
          </a:p>
          <a:p>
            <a:pPr marL="0" indent="0" eaLnBrk="1" hangingPunct="1">
              <a:lnSpc>
                <a:spcPct val="90000"/>
              </a:lnSpc>
              <a:buFontTx/>
              <a:buNone/>
            </a:pPr>
            <a:r>
              <a:rPr lang="de-AT" altLang="de-DE" sz="2800" dirty="0"/>
              <a:t>Doppelcharakter der Arbeit: konkrete Arbeit &amp; abstrakte Arbeit (als Zeitquantum)</a:t>
            </a:r>
          </a:p>
          <a:p>
            <a:pPr marL="0" indent="0" eaLnBrk="1" hangingPunct="1">
              <a:lnSpc>
                <a:spcPct val="90000"/>
              </a:lnSpc>
              <a:buFontTx/>
              <a:buNone/>
            </a:pPr>
            <a:r>
              <a:rPr lang="de-AT" altLang="de-DE" sz="2800" dirty="0">
                <a:sym typeface="Wingdings" pitchFamily="2" charset="2"/>
              </a:rPr>
              <a:t> Im Tausch werden Qualitäten als Quantitäten vergleichbar</a:t>
            </a:r>
          </a:p>
          <a:p>
            <a:pPr marL="0" indent="0" eaLnBrk="1" hangingPunct="1">
              <a:lnSpc>
                <a:spcPct val="90000"/>
              </a:lnSpc>
              <a:buFontTx/>
              <a:buNone/>
            </a:pPr>
            <a:r>
              <a:rPr lang="de-AT" altLang="de-DE" sz="2800" dirty="0">
                <a:sym typeface="Wingdings" pitchFamily="2" charset="2"/>
              </a:rPr>
              <a:t> Kapitalismus als Herrschaft der Abstraktion; aber Doppelcharakter wird aufgespalten: konkrete Ware vs. abstraktes Geld; konkrete Arbeit (Produktion von Gebrauchsgütern) vs. „parasitäre“ Arbeit in der Zirkulationssphäre</a:t>
            </a:r>
            <a:endParaRPr lang="de-AT" altLang="de-DE" sz="2800" dirty="0"/>
          </a:p>
        </p:txBody>
      </p:sp>
      <p:sp>
        <p:nvSpPr>
          <p:cNvPr id="34819"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1868504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4294967295"/>
          </p:nvPr>
        </p:nvSpPr>
        <p:spPr>
          <a:xfrm>
            <a:off x="519113" y="404813"/>
            <a:ext cx="8229600" cy="5721350"/>
          </a:xfrm>
        </p:spPr>
        <p:txBody>
          <a:bodyPr/>
          <a:lstStyle/>
          <a:p>
            <a:pPr marL="0" indent="0" eaLnBrk="1" hangingPunct="1">
              <a:lnSpc>
                <a:spcPct val="80000"/>
              </a:lnSpc>
              <a:buFontTx/>
              <a:buNone/>
            </a:pPr>
            <a:r>
              <a:rPr lang="de-AT" altLang="de-DE" sz="2800" dirty="0"/>
              <a:t>"In der kapitalistischen Gesellschaft dominiert das abstrakt Allgemeine, das Kapital, der Wert. (…) Der Wert erscheint an den Dingen und ist doch nirgends zu greifen. Diese Unfassbarkeit des Wertes wird von den </a:t>
            </a:r>
            <a:r>
              <a:rPr lang="de-AT" altLang="de-DE" sz="2800" dirty="0" smtClean="0"/>
              <a:t>Warenbesitzern </a:t>
            </a:r>
            <a:r>
              <a:rPr lang="de-AT" altLang="de-DE" sz="2800" dirty="0"/>
              <a:t>identifiziert mit den ehemaligen Tauschagenten, den Juden, die auch </a:t>
            </a:r>
            <a:r>
              <a:rPr lang="de-AT" altLang="de-DE" sz="2800" dirty="0" err="1"/>
              <a:t>unfaßbar</a:t>
            </a:r>
            <a:r>
              <a:rPr lang="de-AT" altLang="de-DE" sz="2800" dirty="0"/>
              <a:t> und überall sind." </a:t>
            </a:r>
            <a:br>
              <a:rPr lang="de-AT" altLang="de-DE" sz="2800" dirty="0"/>
            </a:br>
            <a:r>
              <a:rPr lang="de-AT" altLang="de-DE" sz="2800" dirty="0"/>
              <a:t>(Claussen 1987: 100)</a:t>
            </a:r>
          </a:p>
          <a:p>
            <a:pPr marL="0" indent="0" eaLnBrk="1" hangingPunct="1">
              <a:lnSpc>
                <a:spcPct val="80000"/>
              </a:lnSpc>
              <a:buFontTx/>
              <a:buNone/>
            </a:pPr>
            <a:r>
              <a:rPr lang="de-AT" altLang="de-DE" sz="2800" dirty="0"/>
              <a:t>"Darum schreit man: haltet den Dieb! und zeigt auf den Juden. Er ist in der Tat der Sündenbock, nicht bloß für einzelne Manöver und Machinationen [hinterlistige Tricks], sondern in dem umfassenden Sinn, </a:t>
            </a:r>
            <a:r>
              <a:rPr lang="de-AT" altLang="de-DE" sz="2800" dirty="0" err="1"/>
              <a:t>daß</a:t>
            </a:r>
            <a:r>
              <a:rPr lang="de-AT" altLang="de-DE" sz="2800" dirty="0"/>
              <a:t> ihm das ökonomische Unrecht der ganzen Klasse aufgebürdet wird." </a:t>
            </a:r>
            <a:br>
              <a:rPr lang="de-AT" altLang="de-DE" sz="2800" dirty="0"/>
            </a:br>
            <a:r>
              <a:rPr lang="de-AT" altLang="de-DE" sz="2800" dirty="0"/>
              <a:t>(Horkheimer/Adorno 1947)</a:t>
            </a:r>
          </a:p>
          <a:p>
            <a:pPr marL="0" indent="0" eaLnBrk="1" hangingPunct="1">
              <a:lnSpc>
                <a:spcPct val="80000"/>
              </a:lnSpc>
              <a:buFontTx/>
              <a:buNone/>
            </a:pPr>
            <a:endParaRPr lang="de-AT" altLang="de-DE" sz="2800" dirty="0"/>
          </a:p>
        </p:txBody>
      </p:sp>
      <p:sp>
        <p:nvSpPr>
          <p:cNvPr id="35843"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1002568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4294967295"/>
          </p:nvPr>
        </p:nvSpPr>
        <p:spPr>
          <a:xfrm>
            <a:off x="519113" y="260350"/>
            <a:ext cx="8229600" cy="5434013"/>
          </a:xfrm>
        </p:spPr>
        <p:txBody>
          <a:bodyPr>
            <a:normAutofit fontScale="92500"/>
          </a:bodyPr>
          <a:lstStyle/>
          <a:p>
            <a:pPr marL="0" indent="0" eaLnBrk="1" hangingPunct="1">
              <a:lnSpc>
                <a:spcPct val="90000"/>
              </a:lnSpc>
              <a:buFontTx/>
              <a:buNone/>
            </a:pPr>
            <a:r>
              <a:rPr lang="de-AT" altLang="de-DE" u="sng"/>
              <a:t>3 Historisierungen notwendig:</a:t>
            </a:r>
          </a:p>
          <a:p>
            <a:pPr marL="0" indent="0" eaLnBrk="1" hangingPunct="1">
              <a:lnSpc>
                <a:spcPct val="90000"/>
              </a:lnSpc>
              <a:buFontTx/>
              <a:buNone/>
            </a:pPr>
            <a:r>
              <a:rPr lang="de-AT" altLang="de-DE"/>
              <a:t>1. Historisierung der antisemitischen/rassistischen Bilder; Frage nach den gesellschaftlichen Konstitutionsbedingungen und Ursachen (für Antisemitismus/Rassismus überhaupt und für Wandel)</a:t>
            </a:r>
          </a:p>
          <a:p>
            <a:pPr marL="0" indent="0" eaLnBrk="1" hangingPunct="1">
              <a:lnSpc>
                <a:spcPct val="90000"/>
              </a:lnSpc>
              <a:buFontTx/>
              <a:buNone/>
            </a:pPr>
            <a:r>
              <a:rPr lang="de-AT" altLang="de-DE"/>
              <a:t>2. Historisierung der antisemitischen/rassistischen Subjekte</a:t>
            </a:r>
          </a:p>
          <a:p>
            <a:pPr marL="0" indent="0" eaLnBrk="1" hangingPunct="1">
              <a:lnSpc>
                <a:spcPct val="90000"/>
              </a:lnSpc>
              <a:buFontTx/>
              <a:buNone/>
            </a:pPr>
            <a:r>
              <a:rPr lang="de-AT" altLang="de-DE"/>
              <a:t>3. Analyse der spezifisch historischen Situation, in denen schwelender Antisemitismus/Rassismus in reale Gewalt umschlägt</a:t>
            </a:r>
          </a:p>
        </p:txBody>
      </p:sp>
      <p:sp>
        <p:nvSpPr>
          <p:cNvPr id="19459"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21646080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4294967295"/>
          </p:nvPr>
        </p:nvSpPr>
        <p:spPr>
          <a:xfrm>
            <a:off x="519113" y="692150"/>
            <a:ext cx="8229600" cy="5434013"/>
          </a:xfrm>
        </p:spPr>
        <p:txBody>
          <a:bodyPr/>
          <a:lstStyle/>
          <a:p>
            <a:pPr marL="0" indent="0" eaLnBrk="1" hangingPunct="1">
              <a:buFontTx/>
              <a:buNone/>
            </a:pPr>
            <a:r>
              <a:rPr lang="de-AT" altLang="de-DE" u="sng" dirty="0"/>
              <a:t>Antisemitismus und Antikapitalismus</a:t>
            </a:r>
          </a:p>
          <a:p>
            <a:pPr marL="0" indent="0" eaLnBrk="1" hangingPunct="1">
              <a:buFontTx/>
              <a:buNone/>
            </a:pPr>
            <a:r>
              <a:rPr lang="de-AT" altLang="de-DE" dirty="0"/>
              <a:t>Moderner Antisemitismus als verkürzter Antikapitalismus, politisch und ideologisch assoziiert mit: Antimodernismus, Antirepublikanismus, </a:t>
            </a:r>
            <a:r>
              <a:rPr lang="de-AT" altLang="de-DE" dirty="0" smtClean="0"/>
              <a:t>Antiliberalismus, Gegenaufklärung</a:t>
            </a:r>
            <a:endParaRPr lang="de-AT" altLang="de-DE" dirty="0"/>
          </a:p>
          <a:p>
            <a:pPr marL="0" indent="0" eaLnBrk="1" hangingPunct="1">
              <a:buFontTx/>
              <a:buNone/>
            </a:pPr>
            <a:r>
              <a:rPr lang="de-AT" altLang="de-DE" dirty="0">
                <a:sym typeface="Wingdings" pitchFamily="2" charset="2"/>
              </a:rPr>
              <a:t> Dieser „strukturelle“ Antisemitismus mutiert so zu </a:t>
            </a:r>
            <a:r>
              <a:rPr lang="de-AT" altLang="de-DE" i="1" dirty="0">
                <a:sym typeface="Wingdings" pitchFamily="2" charset="2"/>
              </a:rPr>
              <a:t>der</a:t>
            </a:r>
            <a:r>
              <a:rPr lang="de-AT" altLang="de-DE" dirty="0">
                <a:sym typeface="Wingdings" pitchFamily="2" charset="2"/>
              </a:rPr>
              <a:t> antimodernen Ideologie schlechthin, zur universellen Welterklärungsideologie </a:t>
            </a:r>
          </a:p>
        </p:txBody>
      </p:sp>
      <p:sp>
        <p:nvSpPr>
          <p:cNvPr id="36867"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20357993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4294967295"/>
          </p:nvPr>
        </p:nvSpPr>
        <p:spPr>
          <a:xfrm>
            <a:off x="519113" y="188913"/>
            <a:ext cx="8229600" cy="5434012"/>
          </a:xfrm>
        </p:spPr>
        <p:txBody>
          <a:bodyPr>
            <a:normAutofit/>
          </a:bodyPr>
          <a:lstStyle/>
          <a:p>
            <a:pPr marL="0" indent="0" eaLnBrk="1" hangingPunct="1">
              <a:lnSpc>
                <a:spcPct val="90000"/>
              </a:lnSpc>
              <a:buFontTx/>
              <a:buNone/>
              <a:defRPr/>
            </a:pPr>
            <a:endParaRPr lang="de-DE" sz="2800" dirty="0"/>
          </a:p>
          <a:p>
            <a:pPr marL="0" indent="0" eaLnBrk="1" hangingPunct="1">
              <a:lnSpc>
                <a:spcPct val="90000"/>
              </a:lnSpc>
              <a:buFontTx/>
              <a:buNone/>
              <a:defRPr/>
            </a:pPr>
            <a:r>
              <a:rPr lang="de-DE" sz="2800" u="sng" dirty="0"/>
              <a:t>3 Kriterien für modernen Antisemitismus:</a:t>
            </a:r>
            <a:r>
              <a:rPr lang="de-DE" sz="2800" dirty="0"/>
              <a:t> </a:t>
            </a:r>
          </a:p>
          <a:p>
            <a:pPr marL="0" indent="0" eaLnBrk="1" hangingPunct="1">
              <a:lnSpc>
                <a:spcPct val="90000"/>
              </a:lnSpc>
              <a:buFontTx/>
              <a:buNone/>
              <a:defRPr/>
            </a:pPr>
            <a:endParaRPr lang="de-DE" sz="2800" dirty="0"/>
          </a:p>
          <a:p>
            <a:pPr marL="457200" indent="-457200" eaLnBrk="1" hangingPunct="1">
              <a:lnSpc>
                <a:spcPct val="90000"/>
              </a:lnSpc>
              <a:buFontTx/>
              <a:buAutoNum type="arabicPeriod"/>
              <a:defRPr/>
            </a:pPr>
            <a:r>
              <a:rPr lang="de-DE" sz="2800" dirty="0"/>
              <a:t>Ablehnung der modernen Gesellschaft</a:t>
            </a:r>
          </a:p>
          <a:p>
            <a:pPr marL="0" indent="0" eaLnBrk="1" hangingPunct="1">
              <a:lnSpc>
                <a:spcPct val="90000"/>
              </a:lnSpc>
              <a:buFontTx/>
              <a:buNone/>
              <a:defRPr/>
            </a:pPr>
            <a:endParaRPr lang="de-DE" sz="2800" dirty="0"/>
          </a:p>
          <a:p>
            <a:pPr marL="0" indent="0" eaLnBrk="1" hangingPunct="1">
              <a:lnSpc>
                <a:spcPct val="90000"/>
              </a:lnSpc>
              <a:buFontTx/>
              <a:buNone/>
              <a:defRPr/>
            </a:pPr>
            <a:r>
              <a:rPr lang="de-DE" sz="2800" dirty="0"/>
              <a:t>2. Verschwörungs- (und damit nicht struktur-</a:t>
            </a:r>
            <a:r>
              <a:rPr lang="de-DE" sz="2800" dirty="0" smtClean="0"/>
              <a:t>) theoretischer </a:t>
            </a:r>
            <a:r>
              <a:rPr lang="de-DE" sz="2800" dirty="0"/>
              <a:t>Blick auf moderne kapitalistische Gesellschaft (Finanzwirtschaft, Drahtzieher etc.)</a:t>
            </a:r>
          </a:p>
          <a:p>
            <a:pPr marL="0" indent="0" eaLnBrk="1" hangingPunct="1">
              <a:lnSpc>
                <a:spcPct val="90000"/>
              </a:lnSpc>
              <a:buFontTx/>
              <a:buNone/>
              <a:defRPr/>
            </a:pPr>
            <a:endParaRPr lang="de-DE" sz="2800" dirty="0"/>
          </a:p>
          <a:p>
            <a:pPr marL="0" indent="0" eaLnBrk="1" hangingPunct="1">
              <a:lnSpc>
                <a:spcPct val="90000"/>
              </a:lnSpc>
              <a:buFontTx/>
              <a:buNone/>
              <a:defRPr/>
            </a:pPr>
            <a:r>
              <a:rPr lang="de-DE" sz="2800" dirty="0"/>
              <a:t>3. Identifizierung der Juden mit den </a:t>
            </a:r>
            <a:r>
              <a:rPr lang="de-DE" sz="2800" dirty="0" smtClean="0"/>
              <a:t>vermeintlichen Verschwörern/Agenten </a:t>
            </a:r>
            <a:r>
              <a:rPr lang="de-DE" sz="2800" dirty="0"/>
              <a:t>der </a:t>
            </a:r>
            <a:r>
              <a:rPr lang="de-DE" sz="2800" dirty="0" smtClean="0"/>
              <a:t>Zirkulationssphäre (Finanz-, aber auch Medienwelt etc.)</a:t>
            </a:r>
            <a:endParaRPr lang="de-DE" sz="2800" dirty="0"/>
          </a:p>
          <a:p>
            <a:pPr marL="0" indent="0" eaLnBrk="1" hangingPunct="1">
              <a:lnSpc>
                <a:spcPct val="90000"/>
              </a:lnSpc>
              <a:buFontTx/>
              <a:buNone/>
              <a:defRPr/>
            </a:pPr>
            <a:endParaRPr lang="de-DE" sz="2800" dirty="0"/>
          </a:p>
        </p:txBody>
      </p:sp>
      <p:sp>
        <p:nvSpPr>
          <p:cNvPr id="37891"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33845849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4294967295"/>
          </p:nvPr>
        </p:nvSpPr>
        <p:spPr>
          <a:xfrm>
            <a:off x="519113" y="188912"/>
            <a:ext cx="8229600" cy="6120407"/>
          </a:xfrm>
        </p:spPr>
        <p:txBody>
          <a:bodyPr>
            <a:normAutofit/>
          </a:bodyPr>
          <a:lstStyle/>
          <a:p>
            <a:pPr marL="0" indent="0" eaLnBrk="1" hangingPunct="1">
              <a:lnSpc>
                <a:spcPct val="90000"/>
              </a:lnSpc>
              <a:buFontTx/>
              <a:buNone/>
            </a:pPr>
            <a:r>
              <a:rPr lang="de-DE" altLang="de-DE" sz="2200" dirty="0"/>
              <a:t>„Bei der Entwicklung der antijüdischen Stereotypen stehen sich in aufsteigender Linie gegenüber: Bauer/Christ gegen Städter/Juden, materiell-konkrete ‚authentische‘ Arbeit gegen die ‚unechte‘ in Handel und Kaufmannstätigkeit, Produktion gegen Zirkulation. Im 19. Jahrhundert treten hinzu: territorialer Nationalstaat/Volk gegen ‚wurzellose‘ Juden und ‚vaterlandslose Gesellen‘ (Sozialisten). Organisches Wachsen steht gegen mechanische Konstruktion, mystische Schau eines ganzheitlichen Werdens gegen atomistisch-zergliedernde (‚zersetzende‘) Analyse. Im 20. Jahrhundert spitzten die Nationalsozialisten diese Polaritäten zu einer manichäischen Weltanschauung zu: schaffendes (deutsches) gegen raffendes (jüdisches) Kapital. Konkret, dinghaft, materiell (Arier) steht gegen abstrakt-intellektualistisch (Juden). Schließlich werden alle Polaritäten überwölbt vom Gegensatz zwischen dem Reich des Guten (das mit sich identische Volk und seine konkreten Attribute Blut, Boden, aber auch Technik) und dem Reich des Bösen (die internationale, in vieldeutigen Verkleidungen und Tarnungen sich zeigende jüdische Weltverschwörung).“ </a:t>
            </a:r>
            <a:br>
              <a:rPr lang="de-DE" altLang="de-DE" sz="2200" dirty="0"/>
            </a:br>
            <a:r>
              <a:rPr lang="de-DE" altLang="de-DE" sz="2200" dirty="0"/>
              <a:t>(Priester 2003, S. 195f)</a:t>
            </a:r>
          </a:p>
          <a:p>
            <a:pPr marL="0" indent="0" eaLnBrk="1" hangingPunct="1">
              <a:lnSpc>
                <a:spcPct val="90000"/>
              </a:lnSpc>
              <a:buFontTx/>
              <a:buNone/>
            </a:pPr>
            <a:endParaRPr lang="de-AT" altLang="de-DE" sz="2200" dirty="0"/>
          </a:p>
        </p:txBody>
      </p:sp>
      <p:sp>
        <p:nvSpPr>
          <p:cNvPr id="38915"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21335203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body" idx="4294967295"/>
          </p:nvPr>
        </p:nvSpPr>
        <p:spPr>
          <a:xfrm>
            <a:off x="519113" y="404813"/>
            <a:ext cx="8229600" cy="5434012"/>
          </a:xfrm>
        </p:spPr>
        <p:txBody>
          <a:bodyPr>
            <a:normAutofit lnSpcReduction="10000"/>
          </a:bodyPr>
          <a:lstStyle/>
          <a:p>
            <a:pPr marL="0" indent="0" eaLnBrk="1" hangingPunct="1">
              <a:buFontTx/>
              <a:buNone/>
            </a:pPr>
            <a:r>
              <a:rPr lang="de-AT" altLang="de-DE" sz="2800" b="1" u="sng" dirty="0"/>
              <a:t>4. </a:t>
            </a:r>
            <a:r>
              <a:rPr lang="de-DE" altLang="de-DE" sz="2800" b="1" u="sng" dirty="0"/>
              <a:t>Zur Entwicklung der Rassetheorien </a:t>
            </a:r>
          </a:p>
          <a:p>
            <a:pPr marL="0" indent="0">
              <a:buFontTx/>
              <a:buNone/>
            </a:pPr>
            <a:endParaRPr lang="de-AT" altLang="de-DE" sz="2800" dirty="0"/>
          </a:p>
          <a:p>
            <a:pPr marL="0" indent="0">
              <a:buFontTx/>
              <a:buNone/>
            </a:pPr>
            <a:r>
              <a:rPr lang="de-AT" altLang="de-DE" sz="2800" u="sng" dirty="0"/>
              <a:t>Standesrassismen</a:t>
            </a:r>
          </a:p>
          <a:p>
            <a:pPr marL="0" indent="0">
              <a:buFontTx/>
              <a:buNone/>
            </a:pPr>
            <a:r>
              <a:rPr lang="de-AT" altLang="de-DE" sz="2800" dirty="0"/>
              <a:t>Erste Formen des </a:t>
            </a:r>
            <a:r>
              <a:rPr lang="de-AT" altLang="de-DE" sz="2800" dirty="0" smtClean="0"/>
              <a:t>„theoretischen“ Rassismus sind Standesrassismen</a:t>
            </a:r>
            <a:r>
              <a:rPr lang="de-AT" altLang="de-DE" sz="2800" dirty="0"/>
              <a:t>: </a:t>
            </a:r>
            <a:br>
              <a:rPr lang="de-AT" altLang="de-DE" sz="2800" dirty="0"/>
            </a:br>
            <a:r>
              <a:rPr lang="de-DE" altLang="de-DE" sz="2800" dirty="0"/>
              <a:t>Der Adel ist der erste Verlierer der Modernisierung grenzt sich gegen aufsteigendes Bürgertum ab: gegen Seelenlosigkeit der Moderne und gegen „Vermassung“ wird </a:t>
            </a:r>
            <a:r>
              <a:rPr lang="de-DE" altLang="de-DE" sz="2800" dirty="0" smtClean="0"/>
              <a:t>Ehrenkodex/Abstammung </a:t>
            </a:r>
            <a:r>
              <a:rPr lang="de-DE" altLang="de-DE" sz="2800" dirty="0"/>
              <a:t>hochgehalten</a:t>
            </a:r>
            <a:br>
              <a:rPr lang="de-DE" altLang="de-DE" sz="2800" dirty="0"/>
            </a:br>
            <a:endParaRPr lang="de-DE" altLang="de-DE" sz="2800" dirty="0"/>
          </a:p>
          <a:p>
            <a:pPr marL="0" indent="0">
              <a:buFontTx/>
              <a:buNone/>
            </a:pPr>
            <a:r>
              <a:rPr lang="de-DE" altLang="de-DE" sz="2800" dirty="0">
                <a:sym typeface="Wingdings" pitchFamily="2" charset="2"/>
              </a:rPr>
              <a:t></a:t>
            </a:r>
            <a:r>
              <a:rPr lang="de-DE" altLang="de-DE" sz="2800" dirty="0"/>
              <a:t> </a:t>
            </a:r>
            <a:r>
              <a:rPr lang="de-DE" altLang="de-DE" sz="2800" dirty="0" smtClean="0"/>
              <a:t>Rassismus legitimiert </a:t>
            </a:r>
            <a:r>
              <a:rPr lang="de-DE" altLang="de-DE" sz="2800" dirty="0"/>
              <a:t>die politische Vorherrschaft einer Elite gegenüber dem „Pöbel“ </a:t>
            </a:r>
          </a:p>
          <a:p>
            <a:pPr marL="0" indent="0" eaLnBrk="1" hangingPunct="1">
              <a:buFontTx/>
              <a:buNone/>
            </a:pPr>
            <a:endParaRPr lang="de-DE" altLang="de-DE" sz="2800" dirty="0"/>
          </a:p>
        </p:txBody>
      </p:sp>
      <p:sp>
        <p:nvSpPr>
          <p:cNvPr id="39939"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4038709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4294967295"/>
          </p:nvPr>
        </p:nvSpPr>
        <p:spPr>
          <a:xfrm>
            <a:off x="519113" y="227235"/>
            <a:ext cx="8229600" cy="6154093"/>
          </a:xfrm>
        </p:spPr>
        <p:txBody>
          <a:bodyPr>
            <a:normAutofit/>
          </a:bodyPr>
          <a:lstStyle/>
          <a:p>
            <a:pPr marL="0" indent="0" eaLnBrk="1" hangingPunct="1">
              <a:buFontTx/>
              <a:buNone/>
            </a:pPr>
            <a:r>
              <a:rPr lang="de-AT" altLang="de-DE" sz="2300" u="sng" dirty="0"/>
              <a:t>Die Aufklärung und ihre Verstrickung in rassistische Strukturen</a:t>
            </a:r>
            <a:endParaRPr lang="de-AT" altLang="de-DE" sz="2300" dirty="0"/>
          </a:p>
          <a:p>
            <a:pPr marL="0" indent="0" eaLnBrk="1" hangingPunct="1">
              <a:buFontTx/>
              <a:buNone/>
            </a:pPr>
            <a:r>
              <a:rPr lang="de-AT" altLang="de-DE" sz="2300" dirty="0"/>
              <a:t>Klassische Aufklärung als Denken des Bürgertums: </a:t>
            </a:r>
            <a:br>
              <a:rPr lang="de-AT" altLang="de-DE" sz="2300" dirty="0"/>
            </a:br>
            <a:r>
              <a:rPr lang="de-AT" altLang="de-DE" sz="2300" dirty="0"/>
              <a:t>Universalistische Ideen vs. ökonomische Interessen</a:t>
            </a:r>
            <a:br>
              <a:rPr lang="de-AT" altLang="de-DE" sz="2300" dirty="0"/>
            </a:br>
            <a:r>
              <a:rPr lang="de-DE" altLang="de-DE" sz="2300" dirty="0">
                <a:sym typeface="Wingdings" pitchFamily="2" charset="2"/>
              </a:rPr>
              <a:t> zwar in Idee der Freiheit und Vernunftfähigkeit aller Menschen gegen Versklavung </a:t>
            </a:r>
          </a:p>
          <a:p>
            <a:pPr marL="0" indent="0" eaLnBrk="1" hangingPunct="1">
              <a:buFontTx/>
              <a:buNone/>
            </a:pPr>
            <a:r>
              <a:rPr lang="de-DE" altLang="de-DE" sz="2300" dirty="0">
                <a:sym typeface="Wingdings" pitchFamily="2" charset="2"/>
              </a:rPr>
              <a:t>Aber: </a:t>
            </a:r>
            <a:br>
              <a:rPr lang="de-DE" altLang="de-DE" sz="2300" dirty="0">
                <a:sym typeface="Wingdings" pitchFamily="2" charset="2"/>
              </a:rPr>
            </a:br>
            <a:r>
              <a:rPr lang="de-DE" altLang="de-DE" sz="2300" dirty="0">
                <a:sym typeface="Wingdings" pitchFamily="2" charset="2"/>
              </a:rPr>
              <a:t>1. Konstruktion des noch-nicht-zivilisierten Anderen zementiert Führungsanspruch und legitimiert Vormachtstellung</a:t>
            </a:r>
            <a:br>
              <a:rPr lang="de-DE" altLang="de-DE" sz="2300" dirty="0">
                <a:sym typeface="Wingdings" pitchFamily="2" charset="2"/>
              </a:rPr>
            </a:br>
            <a:r>
              <a:rPr lang="de-DE" altLang="de-DE" sz="2300" dirty="0">
                <a:sym typeface="Wingdings" pitchFamily="2" charset="2"/>
              </a:rPr>
              <a:t> Ausblendung der kolonialen Ausbeutung und realen Ungleichheit, auf der westliche Zivilisation beruht</a:t>
            </a:r>
            <a:br>
              <a:rPr lang="de-DE" altLang="de-DE" sz="2300" dirty="0">
                <a:sym typeface="Wingdings" pitchFamily="2" charset="2"/>
              </a:rPr>
            </a:br>
            <a:r>
              <a:rPr lang="de-DE" altLang="de-DE" sz="2300" dirty="0">
                <a:sym typeface="Wingdings" pitchFamily="2" charset="2"/>
              </a:rPr>
              <a:t>2. Universalismus ist ein </a:t>
            </a:r>
            <a:r>
              <a:rPr lang="de-DE" altLang="de-DE" sz="2300" dirty="0" smtClean="0">
                <a:sym typeface="Wingdings" pitchFamily="2" charset="2"/>
              </a:rPr>
              <a:t>partikularer/beschränkter: </a:t>
            </a:r>
            <a:r>
              <a:rPr lang="de-DE" altLang="de-DE" sz="2300" dirty="0">
                <a:sym typeface="Wingdings" pitchFamily="2" charset="2"/>
              </a:rPr>
              <a:t>das Menschsein wird nicht jeder/m zugesprochen </a:t>
            </a:r>
            <a:r>
              <a:rPr lang="de-DE" altLang="de-DE" sz="2300" dirty="0" smtClean="0">
                <a:sym typeface="Wingdings" pitchFamily="2" charset="2"/>
              </a:rPr>
              <a:t>(ausgeschlossen sind Kolonisierte, Frauen, aber auch die Armen, die „Wahnsinnigen“, die „Kriminellen“)</a:t>
            </a:r>
            <a:r>
              <a:rPr lang="de-DE" altLang="de-DE" sz="2300" dirty="0">
                <a:sym typeface="Wingdings" pitchFamily="2" charset="2"/>
              </a:rPr>
              <a:t/>
            </a:r>
            <a:br>
              <a:rPr lang="de-DE" altLang="de-DE" sz="2300" dirty="0">
                <a:sym typeface="Wingdings" pitchFamily="2" charset="2"/>
              </a:rPr>
            </a:br>
            <a:r>
              <a:rPr lang="de-DE" altLang="de-DE" sz="1500" dirty="0">
                <a:sym typeface="Wingdings" pitchFamily="2" charset="2"/>
              </a:rPr>
              <a:t/>
            </a:r>
            <a:br>
              <a:rPr lang="de-DE" altLang="de-DE" sz="1500" dirty="0">
                <a:sym typeface="Wingdings" pitchFamily="2" charset="2"/>
              </a:rPr>
            </a:br>
            <a:r>
              <a:rPr lang="de-DE" altLang="de-DE" sz="2300" dirty="0">
                <a:sym typeface="Wingdings" pitchFamily="2" charset="2"/>
              </a:rPr>
              <a:t>Trotzdem: </a:t>
            </a:r>
            <a:r>
              <a:rPr lang="de-DE" altLang="de-DE" sz="2300" dirty="0" smtClean="0">
                <a:sym typeface="Wingdings" pitchFamily="2" charset="2"/>
              </a:rPr>
              <a:t>Universalismus als </a:t>
            </a:r>
            <a:r>
              <a:rPr lang="de-DE" altLang="de-DE" sz="2300" dirty="0">
                <a:sym typeface="Wingdings" pitchFamily="2" charset="2"/>
              </a:rPr>
              <a:t>Idee der Gleichheit </a:t>
            </a:r>
            <a:r>
              <a:rPr lang="de-DE" altLang="de-DE" sz="2300" dirty="0" smtClean="0">
                <a:sym typeface="Wingdings" pitchFamily="2" charset="2"/>
              </a:rPr>
              <a:t>aller </a:t>
            </a:r>
            <a:r>
              <a:rPr lang="de-DE" altLang="de-DE" sz="2300" dirty="0">
                <a:sym typeface="Wingdings" pitchFamily="2" charset="2"/>
              </a:rPr>
              <a:t>hat emanzipatorisches Potential</a:t>
            </a:r>
            <a:r>
              <a:rPr lang="de-DE" altLang="de-DE" sz="2300" dirty="0" smtClean="0">
                <a:sym typeface="Wingdings" pitchFamily="2" charset="2"/>
              </a:rPr>
              <a:t>.</a:t>
            </a:r>
            <a:endParaRPr lang="de-AT" altLang="de-DE" sz="2300" dirty="0"/>
          </a:p>
        </p:txBody>
      </p:sp>
      <p:sp>
        <p:nvSpPr>
          <p:cNvPr id="40963"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1097641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4294967295"/>
          </p:nvPr>
        </p:nvSpPr>
        <p:spPr>
          <a:xfrm>
            <a:off x="519113" y="442913"/>
            <a:ext cx="8229600" cy="5434012"/>
          </a:xfrm>
        </p:spPr>
        <p:txBody>
          <a:bodyPr/>
          <a:lstStyle/>
          <a:p>
            <a:pPr marL="0" indent="0" eaLnBrk="1" hangingPunct="1">
              <a:buFontTx/>
              <a:buNone/>
            </a:pPr>
            <a:r>
              <a:rPr lang="de-DE" altLang="de-DE" sz="2400" u="sng">
                <a:sym typeface="Wingdings" pitchFamily="2" charset="2"/>
              </a:rPr>
              <a:t>Rassismus und Gegenaufklärung</a:t>
            </a:r>
          </a:p>
          <a:p>
            <a:pPr marL="0" indent="0" eaLnBrk="1" hangingPunct="1">
              <a:buFontTx/>
              <a:buNone/>
            </a:pPr>
            <a:r>
              <a:rPr lang="de-DE" altLang="de-DE" sz="2400">
                <a:sym typeface="Wingdings" pitchFamily="2" charset="2"/>
              </a:rPr>
              <a:t> </a:t>
            </a:r>
            <a:r>
              <a:rPr lang="de-AT" altLang="de-DE" sz="2400"/>
              <a:t>Gegen Universalismus (aber durchaus auch bei Aufklärern) formieren sich die Rassetheorien des 18./19. Jh.:</a:t>
            </a:r>
          </a:p>
          <a:p>
            <a:pPr marL="0" indent="0" eaLnBrk="1" hangingPunct="1">
              <a:buFontTx/>
              <a:buNone/>
            </a:pPr>
            <a:r>
              <a:rPr lang="de-AT" altLang="de-DE" sz="2400"/>
              <a:t>Die rassistische Naturalisierung von sozialer Ungleichheit wird „wissenschaftlich“ begründet. </a:t>
            </a:r>
            <a:br>
              <a:rPr lang="de-AT" altLang="de-DE" sz="2400"/>
            </a:br>
            <a:r>
              <a:rPr lang="de-DE" altLang="de-DE" sz="2400">
                <a:sym typeface="Wingdings" pitchFamily="2" charset="2"/>
              </a:rPr>
              <a:t> </a:t>
            </a:r>
            <a:r>
              <a:rPr lang="de-DE" altLang="de-DE" sz="2400"/>
              <a:t>moderner Rassismus als eine </a:t>
            </a:r>
            <a:r>
              <a:rPr lang="de-DE" altLang="de-DE" sz="2400" i="1"/>
              <a:t>Legitimationserzählung</a:t>
            </a:r>
            <a:r>
              <a:rPr lang="de-DE" altLang="de-DE" sz="2400"/>
              <a:t>, die die Ungleichbehandlung von Menschen trotz der proklamierten prinzipiellen Gleichheit aller Menschen rationalisiert</a:t>
            </a:r>
            <a:br>
              <a:rPr lang="de-DE" altLang="de-DE" sz="2400"/>
            </a:br>
            <a:r>
              <a:rPr lang="de-DE" altLang="de-DE" sz="2400"/>
              <a:t>Bzw.: Weil koloniale (ökonomische) Beziehung nicht als produzierte Herrschaft erkannt wird, wird die Ungleichheit dem unterschiedlichen Wesen der Kolonisierten zugeschrieben.</a:t>
            </a:r>
            <a:endParaRPr lang="de-AT" altLang="de-DE" sz="2400"/>
          </a:p>
        </p:txBody>
      </p:sp>
      <p:sp>
        <p:nvSpPr>
          <p:cNvPr id="41987"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10370325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4294967295"/>
          </p:nvPr>
        </p:nvSpPr>
        <p:spPr>
          <a:xfrm>
            <a:off x="519113" y="371252"/>
            <a:ext cx="8229600" cy="6082084"/>
          </a:xfrm>
        </p:spPr>
        <p:txBody>
          <a:bodyPr>
            <a:noAutofit/>
          </a:bodyPr>
          <a:lstStyle/>
          <a:p>
            <a:pPr marL="0" indent="0" eaLnBrk="1" hangingPunct="1">
              <a:buFontTx/>
              <a:buNone/>
            </a:pPr>
            <a:r>
              <a:rPr lang="de-AT" altLang="de-DE" sz="2200" u="sng" dirty="0"/>
              <a:t>Rassetheorien und die moderne Wissenschaft</a:t>
            </a:r>
          </a:p>
          <a:p>
            <a:pPr marL="0" indent="0" eaLnBrk="1" hangingPunct="1">
              <a:buFontTx/>
              <a:buNone/>
            </a:pPr>
            <a:r>
              <a:rPr lang="de-AT" altLang="de-DE" sz="2200" dirty="0"/>
              <a:t>„Wissenschaftliche“ Rassetheorien argumentieren naturgeschichtlich:</a:t>
            </a:r>
            <a:br>
              <a:rPr lang="de-AT" altLang="de-DE" sz="2200" dirty="0"/>
            </a:br>
            <a:r>
              <a:rPr lang="de-AT" altLang="de-DE" sz="2200" dirty="0"/>
              <a:t>- Idee eines Zusammenhangs zwischen körperlicher Erscheinung und etwas Seelischem, einer „Rassenseele“, die das Fühlen, Handeln und Denken der Einzelnen hervorbringt</a:t>
            </a:r>
            <a:br>
              <a:rPr lang="de-AT" altLang="de-DE" sz="2200" dirty="0"/>
            </a:br>
            <a:r>
              <a:rPr lang="de-AT" altLang="de-DE" sz="2200" dirty="0"/>
              <a:t>- Ethnische Kultur ist Ausdruck einer Volksnatur</a:t>
            </a:r>
            <a:br>
              <a:rPr lang="de-AT" altLang="de-DE" sz="2200" dirty="0"/>
            </a:br>
            <a:r>
              <a:rPr lang="de-AT" altLang="de-DE" sz="2200" dirty="0"/>
              <a:t>- alle Völker sind abgeschlossene Systeme, die sich nach einer immanenten Logik entwickeln; vermischen sie sich, gehen sie unter</a:t>
            </a:r>
          </a:p>
          <a:p>
            <a:pPr marL="0" indent="0" eaLnBrk="1" hangingPunct="1">
              <a:buFontTx/>
              <a:buNone/>
            </a:pPr>
            <a:r>
              <a:rPr lang="de-AT" altLang="de-DE" sz="2200" dirty="0"/>
              <a:t>- Meist werden die Rassen/Kulturkreise hierarchisiert</a:t>
            </a:r>
          </a:p>
          <a:p>
            <a:pPr marL="0" indent="0" eaLnBrk="1" hangingPunct="1">
              <a:buFontTx/>
              <a:buNone/>
            </a:pPr>
            <a:endParaRPr lang="de-AT" altLang="de-DE" sz="2200" dirty="0"/>
          </a:p>
          <a:p>
            <a:pPr marL="0" indent="0" eaLnBrk="1" hangingPunct="1">
              <a:buFontTx/>
              <a:buNone/>
            </a:pPr>
            <a:r>
              <a:rPr lang="de-AT" altLang="de-DE" sz="2200" dirty="0"/>
              <a:t>Untermauert werden Rasse-Theorien durch naturwissenschaftliche Messungen</a:t>
            </a:r>
            <a:br>
              <a:rPr lang="de-AT" altLang="de-DE" sz="2200" dirty="0"/>
            </a:br>
            <a:r>
              <a:rPr lang="de-DE" altLang="de-DE" sz="2200" dirty="0">
                <a:sym typeface="Wingdings" pitchFamily="2" charset="2"/>
              </a:rPr>
              <a:t> die Entstehung der </a:t>
            </a:r>
            <a:r>
              <a:rPr lang="de-DE" altLang="de-DE" sz="2200" dirty="0"/>
              <a:t>naturwissenschaftlich ausgerichteten Humanwissenschaften (Anthropologie, Medizin, Anatomie, Kriminologie, auch die sich grade entwickelnde Psychologie) ist eng mit rassistischen Diskursen </a:t>
            </a:r>
            <a:r>
              <a:rPr lang="de-DE" altLang="de-DE" sz="2200" dirty="0" smtClean="0"/>
              <a:t>verflochten</a:t>
            </a:r>
            <a:endParaRPr lang="de-AT" altLang="de-DE" sz="2200" dirty="0"/>
          </a:p>
        </p:txBody>
      </p:sp>
      <p:sp>
        <p:nvSpPr>
          <p:cNvPr id="43011"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5596169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4294967295"/>
          </p:nvPr>
        </p:nvSpPr>
        <p:spPr>
          <a:xfrm>
            <a:off x="519113" y="333375"/>
            <a:ext cx="8229600" cy="5434013"/>
          </a:xfrm>
        </p:spPr>
        <p:txBody>
          <a:bodyPr/>
          <a:lstStyle/>
          <a:p>
            <a:pPr marL="0" indent="0" eaLnBrk="1" hangingPunct="1">
              <a:buFontTx/>
              <a:buNone/>
            </a:pPr>
            <a:r>
              <a:rPr lang="de-DE" altLang="de-DE" sz="2200" u="sng" dirty="0"/>
              <a:t>Darwin und die rassistische Rezeption</a:t>
            </a:r>
          </a:p>
          <a:p>
            <a:pPr marL="0" indent="0" eaLnBrk="1" hangingPunct="1">
              <a:buFontTx/>
              <a:buNone/>
            </a:pPr>
            <a:r>
              <a:rPr lang="de-DE" altLang="de-DE" sz="2200" dirty="0"/>
              <a:t>Zusätzlicher Aufschwung durch eine bestimmte Rezeption von Darwins Evolutionstheorie</a:t>
            </a:r>
            <a:br>
              <a:rPr lang="de-DE" altLang="de-DE" sz="2200" dirty="0"/>
            </a:br>
            <a:r>
              <a:rPr lang="de-DE" altLang="de-DE" sz="2200" dirty="0">
                <a:sym typeface="Wingdings" pitchFamily="2" charset="2"/>
              </a:rPr>
              <a:t> </a:t>
            </a:r>
            <a:r>
              <a:rPr lang="de-DE" altLang="de-DE" sz="2200" dirty="0"/>
              <a:t>legitimiert kapitalistischen Konkurrenzkampf als „natürliche Selektion“; aber – in der Idee von „Rassenkämpfen“ und der verheerenden „Rassenvermischung“ – auch Imperialismus</a:t>
            </a:r>
            <a:endParaRPr lang="de-AT" altLang="de-DE" sz="2200" dirty="0"/>
          </a:p>
          <a:p>
            <a:pPr marL="0" indent="0" eaLnBrk="1" hangingPunct="1">
              <a:buFontTx/>
              <a:buNone/>
            </a:pPr>
            <a:endParaRPr lang="de-AT" altLang="de-DE" sz="2200" dirty="0"/>
          </a:p>
          <a:p>
            <a:pPr marL="0" indent="0" eaLnBrk="1" hangingPunct="1">
              <a:buFontTx/>
              <a:buNone/>
            </a:pPr>
            <a:r>
              <a:rPr lang="de-AT" altLang="de-DE" sz="2200" dirty="0"/>
              <a:t>Auch auf Darwin bezieht sich Eugenik-/Rassenhygiene-Diskurs:</a:t>
            </a:r>
            <a:br>
              <a:rPr lang="de-AT" altLang="de-DE" sz="2200" dirty="0"/>
            </a:br>
            <a:r>
              <a:rPr lang="de-AT" altLang="de-DE" sz="2200" dirty="0"/>
              <a:t>„</a:t>
            </a:r>
            <a:r>
              <a:rPr lang="de-DE" altLang="de-DE" sz="2200" dirty="0"/>
              <a:t>Rassenhygiene“ als Kämpferin </a:t>
            </a:r>
            <a:r>
              <a:rPr lang="de-AT" altLang="de-DE" sz="2200" dirty="0"/>
              <a:t>gegen „Degenerationserscheinungen“ und das „ungesunde“ Leben in der Moderne </a:t>
            </a:r>
            <a:r>
              <a:rPr lang="de-DE" altLang="de-DE" sz="2200" dirty="0"/>
              <a:t>wird zur </a:t>
            </a:r>
            <a:r>
              <a:rPr lang="de-DE" altLang="de-DE" sz="2200" dirty="0" err="1"/>
              <a:t>disziplinenübergreifenden</a:t>
            </a:r>
            <a:r>
              <a:rPr lang="de-DE" altLang="de-DE" sz="2200" dirty="0"/>
              <a:t> </a:t>
            </a:r>
            <a:r>
              <a:rPr lang="de-DE" altLang="de-DE" sz="2200" dirty="0" err="1"/>
              <a:t>Leitwisssenschaft</a:t>
            </a:r>
            <a:r>
              <a:rPr lang="de-DE" altLang="de-DE" sz="2200" dirty="0"/>
              <a:t>, wobei die Stoßrichtungen sehr unterschiedlich sein können:</a:t>
            </a:r>
            <a:br>
              <a:rPr lang="de-DE" altLang="de-DE" sz="2200" dirty="0"/>
            </a:br>
            <a:r>
              <a:rPr lang="de-DE" altLang="de-DE" sz="2200" dirty="0"/>
              <a:t>wohlfahrtsstaatliche Reformbewegung vs. völkisch-rassistische </a:t>
            </a:r>
            <a:r>
              <a:rPr lang="de-DE" altLang="de-DE" sz="2200" dirty="0" err="1"/>
              <a:t>Eugenikprogramme</a:t>
            </a:r>
            <a:endParaRPr lang="de-AT" altLang="de-DE" sz="2200" dirty="0"/>
          </a:p>
          <a:p>
            <a:pPr marL="0" indent="0" eaLnBrk="1" hangingPunct="1">
              <a:buFontTx/>
              <a:buNone/>
            </a:pPr>
            <a:endParaRPr lang="de-AT" altLang="de-DE" sz="2200" dirty="0"/>
          </a:p>
        </p:txBody>
      </p:sp>
      <p:sp>
        <p:nvSpPr>
          <p:cNvPr id="44035"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30732391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idx="4294967295"/>
          </p:nvPr>
        </p:nvSpPr>
        <p:spPr>
          <a:xfrm>
            <a:off x="519113" y="692150"/>
            <a:ext cx="8229600" cy="5434013"/>
          </a:xfrm>
        </p:spPr>
        <p:txBody>
          <a:bodyPr/>
          <a:lstStyle/>
          <a:p>
            <a:pPr marL="0" indent="0" eaLnBrk="1" hangingPunct="1">
              <a:lnSpc>
                <a:spcPct val="80000"/>
              </a:lnSpc>
              <a:buFontTx/>
              <a:buNone/>
            </a:pPr>
            <a:r>
              <a:rPr lang="de-AT" altLang="de-DE" sz="2800" b="1" u="sng">
                <a:sym typeface="Wingdings" pitchFamily="2" charset="2"/>
              </a:rPr>
              <a:t>5. Rassismus nach 1945</a:t>
            </a:r>
          </a:p>
          <a:p>
            <a:pPr marL="0" indent="0" eaLnBrk="1" hangingPunct="1">
              <a:lnSpc>
                <a:spcPct val="80000"/>
              </a:lnSpc>
              <a:buFontTx/>
              <a:buNone/>
            </a:pPr>
            <a:endParaRPr lang="de-AT" altLang="de-DE" sz="2800">
              <a:sym typeface="Wingdings" pitchFamily="2" charset="2"/>
            </a:endParaRPr>
          </a:p>
          <a:p>
            <a:pPr marL="0" indent="0" eaLnBrk="1" hangingPunct="1">
              <a:lnSpc>
                <a:spcPct val="80000"/>
              </a:lnSpc>
              <a:buFontTx/>
              <a:buNone/>
            </a:pPr>
            <a:r>
              <a:rPr lang="de-AT" altLang="de-DE" sz="2800">
                <a:sym typeface="Wingdings" pitchFamily="2" charset="2"/>
              </a:rPr>
              <a:t>Ächtung und Verbot des Rassismus </a:t>
            </a:r>
            <a:br>
              <a:rPr lang="de-AT" altLang="de-DE" sz="2800">
                <a:sym typeface="Wingdings" pitchFamily="2" charset="2"/>
              </a:rPr>
            </a:br>
            <a:r>
              <a:rPr lang="de-DE" altLang="de-DE" sz="2800">
                <a:sym typeface="Wingdings" pitchFamily="2" charset="2"/>
              </a:rPr>
              <a:t></a:t>
            </a:r>
            <a:r>
              <a:rPr lang="de-DE" altLang="de-DE" sz="2800"/>
              <a:t> Reinszenierung in neuem Gewand</a:t>
            </a:r>
          </a:p>
          <a:p>
            <a:pPr marL="0" indent="0" eaLnBrk="1" hangingPunct="1">
              <a:lnSpc>
                <a:spcPct val="80000"/>
              </a:lnSpc>
              <a:buFontTx/>
              <a:buNone/>
            </a:pPr>
            <a:endParaRPr lang="de-AT" altLang="de-DE" sz="2800">
              <a:sym typeface="Wingdings" pitchFamily="2" charset="2"/>
            </a:endParaRPr>
          </a:p>
          <a:p>
            <a:pPr marL="0" indent="0" eaLnBrk="1" hangingPunct="1">
              <a:lnSpc>
                <a:spcPct val="80000"/>
              </a:lnSpc>
              <a:buFontTx/>
              <a:buNone/>
            </a:pPr>
            <a:r>
              <a:rPr lang="de-AT" altLang="de-DE" sz="2800">
                <a:sym typeface="Wingdings" pitchFamily="2" charset="2"/>
              </a:rPr>
              <a:t>1. Rassebegriff verschwindet und zumindest explizit der biologisierende Blick.</a:t>
            </a:r>
          </a:p>
          <a:p>
            <a:pPr marL="0" indent="0" eaLnBrk="1" hangingPunct="1">
              <a:lnSpc>
                <a:spcPct val="80000"/>
              </a:lnSpc>
              <a:buFontTx/>
              <a:buNone/>
            </a:pPr>
            <a:r>
              <a:rPr lang="de-AT" altLang="de-DE" sz="2800">
                <a:sym typeface="Wingdings" pitchFamily="2" charset="2"/>
              </a:rPr>
              <a:t>2. Der heutige Rassismus wehrt sich dagegen, einer zu sein.</a:t>
            </a:r>
            <a:br>
              <a:rPr lang="de-AT" altLang="de-DE" sz="2800">
                <a:sym typeface="Wingdings" pitchFamily="2" charset="2"/>
              </a:rPr>
            </a:br>
            <a:r>
              <a:rPr lang="de-AT" altLang="de-DE" sz="2800">
                <a:sym typeface="Wingdings" pitchFamily="2" charset="2"/>
              </a:rPr>
              <a:t/>
            </a:r>
            <a:br>
              <a:rPr lang="de-AT" altLang="de-DE" sz="2800">
                <a:sym typeface="Wingdings" pitchFamily="2" charset="2"/>
              </a:rPr>
            </a:br>
            <a:r>
              <a:rPr lang="de-AT" altLang="de-DE" sz="2800">
                <a:sym typeface="Wingdings" pitchFamily="2" charset="2"/>
              </a:rPr>
              <a:t>Rede von Völkern, Ethnien, Kulturen, nationaler Identität, was aber nicht wirklich neu ist: auch den Rassetheorien ging es um das Wesen, den „Geist“ von Völkern, weniger um ihre Biologie.</a:t>
            </a:r>
          </a:p>
        </p:txBody>
      </p:sp>
      <p:sp>
        <p:nvSpPr>
          <p:cNvPr id="45059"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41916261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4294967295"/>
          </p:nvPr>
        </p:nvSpPr>
        <p:spPr>
          <a:xfrm>
            <a:off x="519113" y="298450"/>
            <a:ext cx="8229600" cy="6254750"/>
          </a:xfrm>
        </p:spPr>
        <p:txBody>
          <a:bodyPr>
            <a:normAutofit/>
          </a:bodyPr>
          <a:lstStyle/>
          <a:p>
            <a:pPr marL="0" indent="0" eaLnBrk="1" hangingPunct="1">
              <a:lnSpc>
                <a:spcPct val="80000"/>
              </a:lnSpc>
              <a:buFontTx/>
              <a:buNone/>
            </a:pPr>
            <a:r>
              <a:rPr lang="de-AT" altLang="de-DE" sz="2200" u="sng" dirty="0">
                <a:sym typeface="Wingdings" pitchFamily="2" charset="2"/>
              </a:rPr>
              <a:t>Veränderungen der rassistischen Diskurs nach 1945:</a:t>
            </a:r>
          </a:p>
          <a:p>
            <a:pPr marL="0" indent="0" eaLnBrk="1" hangingPunct="1">
              <a:lnSpc>
                <a:spcPct val="80000"/>
              </a:lnSpc>
              <a:buFontTx/>
              <a:buNone/>
            </a:pPr>
            <a:r>
              <a:rPr lang="de-AT" altLang="de-DE" sz="2200" dirty="0">
                <a:sym typeface="Wingdings" pitchFamily="2" charset="2"/>
              </a:rPr>
              <a:t>1. Rassismus im Innern der Nationalstaaten wendet sich von der sog. „Judenfrage“ ab und konzentriert sich auf </a:t>
            </a:r>
            <a:r>
              <a:rPr lang="de-AT" altLang="de-DE" sz="2200" dirty="0" err="1">
                <a:sym typeface="Wingdings" pitchFamily="2" charset="2"/>
              </a:rPr>
              <a:t>MigrantInnen</a:t>
            </a:r>
            <a:r>
              <a:rPr lang="de-AT" altLang="de-DE" sz="2200" dirty="0">
                <a:sym typeface="Wingdings" pitchFamily="2" charset="2"/>
              </a:rPr>
              <a:t> als neue Arbeitskonkurrenz, aber auch </a:t>
            </a:r>
            <a:r>
              <a:rPr lang="de-AT" altLang="de-DE" sz="2200" dirty="0" err="1">
                <a:sym typeface="Wingdings" pitchFamily="2" charset="2"/>
              </a:rPr>
              <a:t>TrägerInnen</a:t>
            </a:r>
            <a:r>
              <a:rPr lang="de-AT" altLang="de-DE" sz="2200" dirty="0">
                <a:sym typeface="Wingdings" pitchFamily="2" charset="2"/>
              </a:rPr>
              <a:t> einer „anderen Kultur“. </a:t>
            </a:r>
          </a:p>
          <a:p>
            <a:pPr marL="0" indent="0" eaLnBrk="1" hangingPunct="1">
              <a:lnSpc>
                <a:spcPct val="80000"/>
              </a:lnSpc>
              <a:buFontTx/>
              <a:buNone/>
            </a:pPr>
            <a:r>
              <a:rPr lang="de-AT" altLang="de-DE" sz="2200" dirty="0">
                <a:sym typeface="Wingdings" pitchFamily="2" charset="2"/>
              </a:rPr>
              <a:t>Nur noch der Antisemitismus als Überhöhung/Macht-Zuschreibung bleibt an Juden haften</a:t>
            </a:r>
            <a:r>
              <a:rPr lang="de-AT" altLang="de-DE" sz="2200" dirty="0" smtClean="0">
                <a:sym typeface="Wingdings" pitchFamily="2" charset="2"/>
              </a:rPr>
              <a:t>. </a:t>
            </a:r>
            <a:r>
              <a:rPr lang="de-AT" altLang="de-DE" sz="2200" dirty="0" smtClean="0">
                <a:sym typeface="Wingdings" pitchFamily="2" charset="2"/>
              </a:rPr>
              <a:t>Ebenso </a:t>
            </a:r>
            <a:r>
              <a:rPr lang="de-AT" altLang="de-DE" sz="2200" dirty="0" smtClean="0">
                <a:sym typeface="Wingdings" pitchFamily="2" charset="2"/>
              </a:rPr>
              <a:t>international: Hass auf Israel als „künstlicher Staat“.</a:t>
            </a:r>
            <a:endParaRPr lang="de-AT" altLang="de-DE" sz="2200" dirty="0">
              <a:sym typeface="Wingdings" pitchFamily="2" charset="2"/>
            </a:endParaRPr>
          </a:p>
          <a:p>
            <a:pPr marL="0" indent="0" eaLnBrk="1" hangingPunct="1">
              <a:lnSpc>
                <a:spcPct val="80000"/>
              </a:lnSpc>
              <a:buFontTx/>
              <a:buNone/>
            </a:pPr>
            <a:r>
              <a:rPr lang="de-AT" altLang="de-DE" sz="2200" dirty="0">
                <a:sym typeface="Wingdings" pitchFamily="2" charset="2"/>
              </a:rPr>
              <a:t/>
            </a:r>
            <a:br>
              <a:rPr lang="de-AT" altLang="de-DE" sz="2200" dirty="0">
                <a:sym typeface="Wingdings" pitchFamily="2" charset="2"/>
              </a:rPr>
            </a:br>
            <a:r>
              <a:rPr lang="de-AT" altLang="de-DE" sz="2200" dirty="0">
                <a:sym typeface="Wingdings" pitchFamily="2" charset="2"/>
              </a:rPr>
              <a:t>2. Sozial- und Bürgerrechtsbewegungen fordern statt „Recht auf Gleichheit“ immer mehr „Recht auf Differenz“</a:t>
            </a:r>
            <a:br>
              <a:rPr lang="de-AT" altLang="de-DE" sz="2200" dirty="0">
                <a:sym typeface="Wingdings" pitchFamily="2" charset="2"/>
              </a:rPr>
            </a:br>
            <a:r>
              <a:rPr lang="de-DE" altLang="de-DE" sz="2200" dirty="0">
                <a:sym typeface="Wingdings" pitchFamily="2" charset="2"/>
              </a:rPr>
              <a:t></a:t>
            </a:r>
            <a:r>
              <a:rPr lang="de-DE" altLang="de-DE" sz="2200" dirty="0"/>
              <a:t> soziale Konflikte werden dabei oftmals </a:t>
            </a:r>
            <a:r>
              <a:rPr lang="de-DE" altLang="de-DE" sz="2200" dirty="0" err="1"/>
              <a:t>ethnisiert</a:t>
            </a:r>
            <a:endParaRPr lang="de-DE" altLang="de-DE" sz="2200" dirty="0"/>
          </a:p>
          <a:p>
            <a:pPr marL="0" indent="0" eaLnBrk="1" hangingPunct="1">
              <a:lnSpc>
                <a:spcPct val="80000"/>
              </a:lnSpc>
              <a:buFontTx/>
              <a:buNone/>
            </a:pPr>
            <a:r>
              <a:rPr lang="de-DE" altLang="de-DE" sz="2200" dirty="0">
                <a:sym typeface="Wingdings" pitchFamily="2" charset="2"/>
              </a:rPr>
              <a:t> Der Liberalismus (in dem es um das gleiche Recht für alle Einzelnen geht) wird durch Gruppenpluralismus (Gruppen erhalten je spezifische Rechte) ersetzt</a:t>
            </a:r>
          </a:p>
          <a:p>
            <a:pPr marL="0" indent="0" eaLnBrk="1" hangingPunct="1">
              <a:lnSpc>
                <a:spcPct val="80000"/>
              </a:lnSpc>
              <a:buFontTx/>
              <a:buNone/>
            </a:pPr>
            <a:r>
              <a:rPr lang="de-AT" altLang="de-DE" sz="2200" dirty="0">
                <a:sym typeface="Wingdings" pitchFamily="2" charset="2"/>
              </a:rPr>
              <a:t/>
            </a:r>
            <a:br>
              <a:rPr lang="de-AT" altLang="de-DE" sz="2200" dirty="0">
                <a:sym typeface="Wingdings" pitchFamily="2" charset="2"/>
              </a:rPr>
            </a:br>
            <a:r>
              <a:rPr lang="de-AT" altLang="de-DE" sz="2200" dirty="0">
                <a:sym typeface="Wingdings" pitchFamily="2" charset="2"/>
              </a:rPr>
              <a:t>3. Der „Neorassismus“ gibt sich als Antirassismus aus: </a:t>
            </a:r>
          </a:p>
          <a:p>
            <a:pPr marL="0" indent="0" eaLnBrk="1" hangingPunct="1">
              <a:lnSpc>
                <a:spcPct val="80000"/>
              </a:lnSpc>
              <a:buFontTx/>
              <a:buNone/>
            </a:pPr>
            <a:r>
              <a:rPr lang="de-AT" altLang="de-DE" sz="2200" dirty="0">
                <a:sym typeface="Wingdings" pitchFamily="2" charset="2"/>
              </a:rPr>
              <a:t>Antiimperialistischer Kampf gegen </a:t>
            </a:r>
            <a:r>
              <a:rPr lang="de-DE" altLang="de-DE" sz="2200" dirty="0"/>
              <a:t>Gleichmacherei durch Individualisierung, Universalisierung, „Amerikanisierung“ und Volksvermischung, die bei den dadurch bedrohten Völkern als „intuitive“, quasinatürliche Gegenwehr Rassismus hervorruft. </a:t>
            </a:r>
            <a:endParaRPr lang="de-AT" altLang="de-DE" sz="2200" dirty="0">
              <a:sym typeface="Wingdings" pitchFamily="2" charset="2"/>
            </a:endParaRPr>
          </a:p>
        </p:txBody>
      </p:sp>
      <p:sp>
        <p:nvSpPr>
          <p:cNvPr id="46083"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3876075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idx="4294967295"/>
          </p:nvPr>
        </p:nvSpPr>
        <p:spPr>
          <a:xfrm>
            <a:off x="539750" y="333375"/>
            <a:ext cx="8229600" cy="5434013"/>
          </a:xfrm>
        </p:spPr>
        <p:txBody>
          <a:bodyPr/>
          <a:lstStyle/>
          <a:p>
            <a:pPr marL="0" indent="0" eaLnBrk="1" hangingPunct="1">
              <a:buFontTx/>
              <a:buNone/>
            </a:pPr>
            <a:r>
              <a:rPr lang="de-AT" altLang="de-DE" u="sng"/>
              <a:t>Vorurteil als „Gerücht“</a:t>
            </a:r>
            <a:r>
              <a:rPr lang="de-AT" altLang="de-DE"/>
              <a:t> </a:t>
            </a:r>
          </a:p>
          <a:p>
            <a:pPr marL="0" indent="0" eaLnBrk="1" hangingPunct="1">
              <a:buFontTx/>
              <a:buNone/>
            </a:pPr>
            <a:r>
              <a:rPr lang="de-AT" altLang="de-DE"/>
              <a:t>"Nicht die Erfahrung schafft den Begriff des Juden, sondern das Vorurteil fälscht die Erfahrung. Wenn es keinen Juden gäbe, der Antisemit würde ihn erfinden!" </a:t>
            </a:r>
            <a:br>
              <a:rPr lang="de-AT" altLang="de-DE"/>
            </a:br>
            <a:r>
              <a:rPr lang="de-AT" altLang="de-DE"/>
              <a:t>(Sartre 1944: 111)</a:t>
            </a:r>
          </a:p>
          <a:p>
            <a:pPr marL="0" indent="0" eaLnBrk="1" hangingPunct="1">
              <a:buFontTx/>
              <a:buNone/>
            </a:pPr>
            <a:r>
              <a:rPr lang="de-AT" altLang="de-DE"/>
              <a:t>„Der Antisemitismus ist das Gerücht über die Juden.“</a:t>
            </a:r>
            <a:br>
              <a:rPr lang="de-AT" altLang="de-DE"/>
            </a:br>
            <a:r>
              <a:rPr lang="de-AT" altLang="de-DE"/>
              <a:t>(Adorno 1944: 125)</a:t>
            </a:r>
          </a:p>
        </p:txBody>
      </p:sp>
      <p:sp>
        <p:nvSpPr>
          <p:cNvPr id="20483"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10470369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4294967295"/>
          </p:nvPr>
        </p:nvSpPr>
        <p:spPr>
          <a:xfrm>
            <a:off x="519113" y="692150"/>
            <a:ext cx="8229600" cy="5434013"/>
          </a:xfrm>
        </p:spPr>
        <p:txBody>
          <a:bodyPr/>
          <a:lstStyle/>
          <a:p>
            <a:pPr marL="0" indent="0" eaLnBrk="1" hangingPunct="1">
              <a:lnSpc>
                <a:spcPct val="80000"/>
              </a:lnSpc>
              <a:buFontTx/>
              <a:buNone/>
              <a:defRPr/>
            </a:pPr>
            <a:r>
              <a:rPr lang="de-AT" sz="2800" b="1" dirty="0">
                <a:sym typeface="Wingdings" pitchFamily="2" charset="2"/>
              </a:rPr>
              <a:t>6. Fazit</a:t>
            </a:r>
          </a:p>
          <a:p>
            <a:pPr marL="0" indent="0" eaLnBrk="1" hangingPunct="1">
              <a:lnSpc>
                <a:spcPct val="80000"/>
              </a:lnSpc>
              <a:buFontTx/>
              <a:buNone/>
              <a:defRPr/>
            </a:pPr>
            <a:endParaRPr lang="de-AT" sz="2800" dirty="0">
              <a:sym typeface="Wingdings" pitchFamily="2" charset="2"/>
            </a:endParaRPr>
          </a:p>
          <a:p>
            <a:pPr marL="0" indent="0">
              <a:buFontTx/>
              <a:buNone/>
              <a:defRPr/>
            </a:pPr>
            <a:r>
              <a:rPr lang="de-DE" sz="2800" dirty="0"/>
              <a:t>Vier Momente des Rassismus (</a:t>
            </a:r>
            <a:r>
              <a:rPr lang="de-DE" sz="2800" dirty="0" err="1"/>
              <a:t>Rommelspacher</a:t>
            </a:r>
            <a:r>
              <a:rPr lang="de-DE" sz="2800" dirty="0"/>
              <a:t>):</a:t>
            </a:r>
          </a:p>
          <a:p>
            <a:pPr>
              <a:defRPr/>
            </a:pPr>
            <a:r>
              <a:rPr lang="de-DE" sz="2800" dirty="0"/>
              <a:t>Naturalisierung (von Verhalten und Eigenschaften)</a:t>
            </a:r>
          </a:p>
          <a:p>
            <a:pPr>
              <a:defRPr/>
            </a:pPr>
            <a:r>
              <a:rPr lang="de-DE" sz="2800" dirty="0"/>
              <a:t>Homogenisierung (von Gruppen)</a:t>
            </a:r>
          </a:p>
          <a:p>
            <a:pPr>
              <a:defRPr/>
            </a:pPr>
            <a:r>
              <a:rPr lang="de-DE" sz="2800" dirty="0"/>
              <a:t>Polarisierung (der Gruppen voneinander)</a:t>
            </a:r>
          </a:p>
          <a:p>
            <a:pPr>
              <a:defRPr/>
            </a:pPr>
            <a:r>
              <a:rPr lang="de-DE" sz="2800" dirty="0"/>
              <a:t>Hierarchisierung (der verschiedenen Gruppen)</a:t>
            </a:r>
          </a:p>
          <a:p>
            <a:pPr marL="0" indent="0" eaLnBrk="1" hangingPunct="1">
              <a:lnSpc>
                <a:spcPct val="80000"/>
              </a:lnSpc>
              <a:buFontTx/>
              <a:buNone/>
              <a:defRPr/>
            </a:pPr>
            <a:r>
              <a:rPr lang="de-AT" sz="2800" dirty="0">
                <a:sym typeface="Wingdings" pitchFamily="2" charset="2"/>
              </a:rPr>
              <a:t/>
            </a:r>
            <a:br>
              <a:rPr lang="de-AT" sz="2800" dirty="0">
                <a:sym typeface="Wingdings" pitchFamily="2" charset="2"/>
              </a:rPr>
            </a:br>
            <a:r>
              <a:rPr lang="de-AT" sz="2800" dirty="0">
                <a:sym typeface="Wingdings" pitchFamily="2" charset="2"/>
              </a:rPr>
              <a:t>Einzelne Momente tauchen in sehr verschiedenen Diskursen auf </a:t>
            </a:r>
            <a:r>
              <a:rPr lang="de-DE" sz="2800" dirty="0">
                <a:sym typeface="Wingdings"/>
              </a:rPr>
              <a:t> Selbstreflexion gefragt</a:t>
            </a:r>
            <a:r>
              <a:rPr lang="de-AT" sz="2800" dirty="0">
                <a:sym typeface="Wingdings" pitchFamily="2" charset="2"/>
              </a:rPr>
              <a:t> </a:t>
            </a:r>
          </a:p>
        </p:txBody>
      </p:sp>
      <p:sp>
        <p:nvSpPr>
          <p:cNvPr id="47107"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3890487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4294967295"/>
          </p:nvPr>
        </p:nvSpPr>
        <p:spPr>
          <a:xfrm>
            <a:off x="519113" y="260350"/>
            <a:ext cx="8229600" cy="6048970"/>
          </a:xfrm>
        </p:spPr>
        <p:txBody>
          <a:bodyPr>
            <a:normAutofit/>
          </a:bodyPr>
          <a:lstStyle/>
          <a:p>
            <a:pPr marL="0" indent="0">
              <a:buFontTx/>
              <a:buNone/>
            </a:pPr>
            <a:r>
              <a:rPr lang="de-DE" altLang="de-DE" sz="2200" dirty="0"/>
              <a:t>„Beim Rassismus handelt es sich also nicht einfach um individuelle Vorurteile, sondern um die Legitimation von gesellschaftlichen Hierarchien, die auf der Diskriminierung der so konstruierten Gruppen basieren. In diesem Sinn ist Rassismus immer ein gesellschaftliches Verhältnis.“ (</a:t>
            </a:r>
            <a:r>
              <a:rPr lang="de-DE" altLang="de-DE" sz="2200" dirty="0" err="1"/>
              <a:t>Rommelspacher</a:t>
            </a:r>
            <a:r>
              <a:rPr lang="de-DE" altLang="de-DE" sz="2200" dirty="0"/>
              <a:t> 2009, S. 29)</a:t>
            </a:r>
          </a:p>
          <a:p>
            <a:pPr marL="0" indent="0" eaLnBrk="1" hangingPunct="1">
              <a:buFontTx/>
              <a:buNone/>
            </a:pPr>
            <a:r>
              <a:rPr lang="de-AT" altLang="de-DE" sz="2200" dirty="0">
                <a:sym typeface="Wingdings" pitchFamily="2" charset="2"/>
              </a:rPr>
              <a:t/>
            </a:r>
            <a:br>
              <a:rPr lang="de-AT" altLang="de-DE" sz="2200" dirty="0">
                <a:sym typeface="Wingdings" pitchFamily="2" charset="2"/>
              </a:rPr>
            </a:br>
            <a:r>
              <a:rPr lang="de-AT" altLang="de-DE" sz="2200" dirty="0">
                <a:sym typeface="Wingdings" pitchFamily="2" charset="2"/>
              </a:rPr>
              <a:t>Strukturelle Verankerung des Rassismus:</a:t>
            </a:r>
            <a:br>
              <a:rPr lang="de-AT" altLang="de-DE" sz="2200" dirty="0">
                <a:sym typeface="Wingdings" pitchFamily="2" charset="2"/>
              </a:rPr>
            </a:br>
            <a:r>
              <a:rPr lang="de-AT" altLang="de-DE" sz="2200" dirty="0">
                <a:sym typeface="Wingdings" pitchFamily="2" charset="2"/>
              </a:rPr>
              <a:t>„</a:t>
            </a:r>
            <a:r>
              <a:rPr lang="de-DE" altLang="de-DE" sz="2200" dirty="0"/>
              <a:t>Ungleichbehandlung auf staatlich-rechtlicher Ebene, ökonomische Benachteiligung, soziale Ausgrenzung und direkte Angriffe wirken bei der Herstellung und Aufrechterhaltung rassistischer Verhältnisse, die die Angehörigen der deutschen Mehrheit privilegieren, zusammen.“</a:t>
            </a:r>
            <a:br>
              <a:rPr lang="de-DE" altLang="de-DE" sz="2200" dirty="0"/>
            </a:br>
            <a:r>
              <a:rPr lang="de-AT" altLang="de-DE" sz="2200" dirty="0">
                <a:sym typeface="Wingdings" pitchFamily="2" charset="2"/>
              </a:rPr>
              <a:t>(DGB-Bildungsbausteine)</a:t>
            </a:r>
          </a:p>
          <a:p>
            <a:pPr marL="0" indent="0" eaLnBrk="1" hangingPunct="1">
              <a:buFontTx/>
              <a:buNone/>
            </a:pPr>
            <a:r>
              <a:rPr lang="de-DE" altLang="de-DE" sz="2200" dirty="0">
                <a:sym typeface="Wingdings" pitchFamily="2" charset="2"/>
              </a:rPr>
              <a:t></a:t>
            </a:r>
            <a:r>
              <a:rPr lang="de-DE" altLang="de-DE" sz="2200" dirty="0"/>
              <a:t> „Normalität“ dieser Struktur </a:t>
            </a:r>
            <a:r>
              <a:rPr lang="de-DE" altLang="de-DE" sz="2200" dirty="0">
                <a:sym typeface="Wingdings" pitchFamily="2" charset="2"/>
              </a:rPr>
              <a:t>führt dazu, dass </a:t>
            </a:r>
            <a:r>
              <a:rPr lang="de-DE" altLang="de-DE" sz="2200" dirty="0"/>
              <a:t>Verantwortung für soziale Lage den </a:t>
            </a:r>
            <a:r>
              <a:rPr lang="de-DE" altLang="de-DE" sz="2200" dirty="0" err="1"/>
              <a:t>MigrantInnen</a:t>
            </a:r>
            <a:r>
              <a:rPr lang="de-DE" altLang="de-DE" sz="2200" dirty="0"/>
              <a:t> und ihren Kindern selber zugeschoben wird</a:t>
            </a:r>
            <a:endParaRPr lang="de-AT" altLang="de-DE" sz="2200" dirty="0">
              <a:sym typeface="Wingdings" pitchFamily="2" charset="2"/>
            </a:endParaRPr>
          </a:p>
        </p:txBody>
      </p:sp>
      <p:sp>
        <p:nvSpPr>
          <p:cNvPr id="48131"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39975428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4294967295"/>
          </p:nvPr>
        </p:nvSpPr>
        <p:spPr>
          <a:xfrm>
            <a:off x="457200" y="404813"/>
            <a:ext cx="8229600" cy="5434012"/>
          </a:xfrm>
        </p:spPr>
        <p:txBody>
          <a:bodyPr/>
          <a:lstStyle/>
          <a:p>
            <a:pPr marL="0" indent="0" eaLnBrk="1" hangingPunct="1">
              <a:lnSpc>
                <a:spcPct val="80000"/>
              </a:lnSpc>
              <a:buFontTx/>
              <a:buNone/>
              <a:defRPr/>
            </a:pPr>
            <a:r>
              <a:rPr lang="de-AT" sz="2600" u="sng" dirty="0">
                <a:sym typeface="Wingdings" pitchFamily="2" charset="2"/>
              </a:rPr>
              <a:t>3 Dimensionen des Rassismus und des Antisemitismus</a:t>
            </a:r>
            <a:r>
              <a:rPr lang="de-AT" sz="2600" dirty="0">
                <a:sym typeface="Wingdings" pitchFamily="2" charset="2"/>
              </a:rPr>
              <a:t>, die sich immer verflechten und gegenseitig verstärken:</a:t>
            </a:r>
          </a:p>
          <a:p>
            <a:pPr marL="457200" indent="-457200" eaLnBrk="1" hangingPunct="1">
              <a:lnSpc>
                <a:spcPct val="80000"/>
              </a:lnSpc>
              <a:buFontTx/>
              <a:buAutoNum type="arabicPeriod"/>
              <a:defRPr/>
            </a:pPr>
            <a:r>
              <a:rPr lang="de-AT" sz="2600" dirty="0">
                <a:sym typeface="Wingdings" pitchFamily="2" charset="2"/>
              </a:rPr>
              <a:t>Bewusste, kalkulierte Dimension als Herrschaftsinstrument</a:t>
            </a:r>
          </a:p>
          <a:p>
            <a:pPr marL="457200" indent="-457200" eaLnBrk="1" hangingPunct="1">
              <a:lnSpc>
                <a:spcPct val="80000"/>
              </a:lnSpc>
              <a:buFontTx/>
              <a:buAutoNum type="arabicPeriod"/>
              <a:defRPr/>
            </a:pPr>
            <a:r>
              <a:rPr lang="de-AT" sz="2600" dirty="0">
                <a:sym typeface="Wingdings" pitchFamily="2" charset="2"/>
              </a:rPr>
              <a:t>Unbewusste, psychische Dimension als Konfliktlösungsangebot</a:t>
            </a:r>
          </a:p>
          <a:p>
            <a:pPr marL="457200" indent="-457200" eaLnBrk="1" hangingPunct="1">
              <a:lnSpc>
                <a:spcPct val="80000"/>
              </a:lnSpc>
              <a:buFontTx/>
              <a:buAutoNum type="arabicPeriod"/>
              <a:defRPr/>
            </a:pPr>
            <a:r>
              <a:rPr lang="de-AT" sz="2600" dirty="0">
                <a:sym typeface="Wingdings" pitchFamily="2" charset="2"/>
              </a:rPr>
              <a:t>Ideologie im Marxschen Sinne: Erscheinungsform der undurchschauten, quasinatürlichen Gesellschaft, die rassistische oder antisemitische Perspektive nahelegt (Blick auf Kolonisierte als „Zurückgebliebene“; verkürzte Kapitalismuskritik)</a:t>
            </a:r>
          </a:p>
          <a:p>
            <a:pPr marL="0" indent="0" eaLnBrk="1" hangingPunct="1">
              <a:lnSpc>
                <a:spcPct val="80000"/>
              </a:lnSpc>
              <a:buFontTx/>
              <a:buNone/>
              <a:defRPr/>
            </a:pPr>
            <a:endParaRPr lang="de-AT" sz="2000" dirty="0">
              <a:sym typeface="Wingdings"/>
            </a:endParaRPr>
          </a:p>
          <a:p>
            <a:pPr eaLnBrk="1" hangingPunct="1">
              <a:lnSpc>
                <a:spcPct val="80000"/>
              </a:lnSpc>
              <a:buFont typeface="Wingdings" pitchFamily="2" charset="2"/>
              <a:buChar char="à"/>
              <a:defRPr/>
            </a:pPr>
            <a:r>
              <a:rPr lang="de-AT" sz="2800" dirty="0">
                <a:sym typeface="Wingdings"/>
              </a:rPr>
              <a:t> sind zu unterscheiden!  </a:t>
            </a:r>
          </a:p>
          <a:p>
            <a:pPr eaLnBrk="1" hangingPunct="1">
              <a:lnSpc>
                <a:spcPct val="80000"/>
              </a:lnSpc>
              <a:buFont typeface="Wingdings" pitchFamily="2" charset="2"/>
              <a:buChar char="à"/>
              <a:defRPr/>
            </a:pPr>
            <a:r>
              <a:rPr lang="de-AT" sz="2800" dirty="0">
                <a:sym typeface="Wingdings"/>
              </a:rPr>
              <a:t> nur die 2. Dimension kann (massen-</a:t>
            </a:r>
            <a:r>
              <a:rPr lang="de-AT" sz="2800" dirty="0" smtClean="0">
                <a:sym typeface="Wingdings"/>
              </a:rPr>
              <a:t>)psychologisch </a:t>
            </a:r>
            <a:r>
              <a:rPr lang="de-AT" sz="2800" dirty="0">
                <a:sym typeface="Wingdings"/>
              </a:rPr>
              <a:t>erklärt werden.</a:t>
            </a:r>
            <a:endParaRPr lang="de-AT" sz="2600" dirty="0">
              <a:sym typeface="Wingdings" pitchFamily="2" charset="2"/>
            </a:endParaRPr>
          </a:p>
        </p:txBody>
      </p:sp>
      <p:sp>
        <p:nvSpPr>
          <p:cNvPr id="49155"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1469717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4294967295"/>
          </p:nvPr>
        </p:nvSpPr>
        <p:spPr>
          <a:xfrm>
            <a:off x="457200" y="333375"/>
            <a:ext cx="8229600" cy="5689600"/>
          </a:xfrm>
        </p:spPr>
        <p:txBody>
          <a:bodyPr/>
          <a:lstStyle/>
          <a:p>
            <a:pPr marL="0" indent="0" eaLnBrk="1" hangingPunct="1">
              <a:buFontTx/>
              <a:buNone/>
              <a:defRPr/>
            </a:pPr>
            <a:r>
              <a:rPr lang="de-AT" sz="2400" u="sng" dirty="0"/>
              <a:t>Geschichtsschreibung von Antisemitismus und Rassismus</a:t>
            </a:r>
            <a:r>
              <a:rPr lang="de-AT" sz="2400" dirty="0"/>
              <a:t> sehr komplex: </a:t>
            </a:r>
          </a:p>
          <a:p>
            <a:pPr marL="514350" indent="-514350" eaLnBrk="1" hangingPunct="1">
              <a:buFontTx/>
              <a:buAutoNum type="arabicPeriod"/>
              <a:defRPr/>
            </a:pPr>
            <a:r>
              <a:rPr lang="de-AT" sz="2400" dirty="0"/>
              <a:t>Geschichte des Rassismus und des Antisemitismus verzahnen und überlappen sich immer wieder</a:t>
            </a:r>
          </a:p>
          <a:p>
            <a:pPr marL="514350" indent="-514350" eaLnBrk="1" hangingPunct="1">
              <a:buFontTx/>
              <a:buAutoNum type="arabicPeriod"/>
              <a:defRPr/>
            </a:pPr>
            <a:r>
              <a:rPr lang="de-AT" sz="2400" dirty="0"/>
              <a:t>Bei Entstehung und Wandel von Rassismus und Antisemitismus spielen sehr verschiedene Faktoren ineinander</a:t>
            </a:r>
          </a:p>
          <a:p>
            <a:pPr marL="514350" indent="-514350" eaLnBrk="1" hangingPunct="1">
              <a:buFontTx/>
              <a:buAutoNum type="arabicPeriod"/>
              <a:defRPr/>
            </a:pPr>
            <a:r>
              <a:rPr lang="de-DE" sz="2400" dirty="0"/>
              <a:t>beim Rassismus müsste nochmals zwischen verschiedenen Rassismen gegen unterschiedliche Gruppen unterschieden werden</a:t>
            </a:r>
            <a:endParaRPr lang="de-AT" sz="2400" dirty="0"/>
          </a:p>
          <a:p>
            <a:pPr marL="514350" indent="-514350" eaLnBrk="1" hangingPunct="1">
              <a:buFontTx/>
              <a:buAutoNum type="arabicPeriod"/>
              <a:defRPr/>
            </a:pPr>
            <a:r>
              <a:rPr lang="de-DE" sz="2400" dirty="0"/>
              <a:t>eine wirklich Geschichte des Rassismus und Antisemitismus müsste spezifische Kontexte beleuchten</a:t>
            </a:r>
          </a:p>
          <a:p>
            <a:pPr marL="0" indent="0" eaLnBrk="1" hangingPunct="1">
              <a:buFontTx/>
              <a:buNone/>
              <a:defRPr/>
            </a:pPr>
            <a:r>
              <a:rPr lang="de-AT" sz="2400" dirty="0">
                <a:sym typeface="Wingdings" pitchFamily="2" charset="2"/>
              </a:rPr>
              <a:t> All das kann hier nicht wirklich angemessen verhandelt werden. </a:t>
            </a:r>
            <a:endParaRPr lang="de-DE" sz="2400" dirty="0"/>
          </a:p>
        </p:txBody>
      </p:sp>
      <p:sp>
        <p:nvSpPr>
          <p:cNvPr id="21507"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798003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4294967295"/>
          </p:nvPr>
        </p:nvSpPr>
        <p:spPr>
          <a:xfrm>
            <a:off x="519113" y="692150"/>
            <a:ext cx="8229600" cy="5434013"/>
          </a:xfrm>
        </p:spPr>
        <p:txBody>
          <a:bodyPr/>
          <a:lstStyle/>
          <a:p>
            <a:pPr marL="0" indent="0" eaLnBrk="1" hangingPunct="1">
              <a:buFontTx/>
              <a:buNone/>
              <a:defRPr/>
            </a:pPr>
            <a:r>
              <a:rPr lang="de-AT" u="sng" dirty="0"/>
              <a:t>Struktur dieses Teils der Vorlesung:</a:t>
            </a:r>
          </a:p>
          <a:p>
            <a:pPr marL="514350" indent="-514350" eaLnBrk="1" hangingPunct="1">
              <a:buFontTx/>
              <a:buAutoNum type="arabicPeriod"/>
              <a:defRPr/>
            </a:pPr>
            <a:r>
              <a:rPr lang="de-AT" dirty="0"/>
              <a:t>1492</a:t>
            </a:r>
          </a:p>
          <a:p>
            <a:pPr marL="514350" indent="-514350" eaLnBrk="1" hangingPunct="1">
              <a:buFontTx/>
              <a:buAutoNum type="arabicPeriod"/>
              <a:defRPr/>
            </a:pPr>
            <a:r>
              <a:rPr lang="de-AT" dirty="0"/>
              <a:t>Kolonialer Rassismus (ab 15. Jh.)</a:t>
            </a:r>
          </a:p>
          <a:p>
            <a:pPr marL="514350" indent="-514350" eaLnBrk="1" hangingPunct="1">
              <a:buFontTx/>
              <a:buAutoNum type="arabicPeriod"/>
              <a:defRPr/>
            </a:pPr>
            <a:r>
              <a:rPr lang="de-AT" dirty="0"/>
              <a:t>Entstehung des modernen Antisemitismus (ab 15. Jh.)</a:t>
            </a:r>
          </a:p>
          <a:p>
            <a:pPr marL="514350" indent="-514350" eaLnBrk="1" hangingPunct="1">
              <a:buFontTx/>
              <a:buAutoNum type="arabicPeriod"/>
              <a:defRPr/>
            </a:pPr>
            <a:r>
              <a:rPr lang="de-AT" dirty="0"/>
              <a:t>Zur Entwicklung der Rassetheorien (ab 18./19. Jh.)</a:t>
            </a:r>
          </a:p>
          <a:p>
            <a:pPr marL="514350" indent="-514350" eaLnBrk="1" hangingPunct="1">
              <a:buFontTx/>
              <a:buAutoNum type="arabicPeriod"/>
              <a:defRPr/>
            </a:pPr>
            <a:r>
              <a:rPr lang="de-AT" dirty="0"/>
              <a:t>Rassismus nach 1945</a:t>
            </a:r>
          </a:p>
          <a:p>
            <a:pPr marL="514350" indent="-514350" eaLnBrk="1" hangingPunct="1">
              <a:buFontTx/>
              <a:buAutoNum type="arabicPeriod"/>
              <a:defRPr/>
            </a:pPr>
            <a:r>
              <a:rPr lang="de-AT" dirty="0"/>
              <a:t>Abschließendes Fazit</a:t>
            </a:r>
          </a:p>
          <a:p>
            <a:pPr marL="514350" indent="-514350" eaLnBrk="1" hangingPunct="1">
              <a:buFontTx/>
              <a:buAutoNum type="arabicPeriod"/>
              <a:defRPr/>
            </a:pPr>
            <a:endParaRPr lang="de-AT" dirty="0"/>
          </a:p>
          <a:p>
            <a:pPr eaLnBrk="1" hangingPunct="1">
              <a:buFontTx/>
              <a:buChar char="-"/>
              <a:defRPr/>
            </a:pPr>
            <a:endParaRPr lang="de-AT" dirty="0"/>
          </a:p>
        </p:txBody>
      </p:sp>
      <p:sp>
        <p:nvSpPr>
          <p:cNvPr id="22531"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3104243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4294967295"/>
          </p:nvPr>
        </p:nvSpPr>
        <p:spPr>
          <a:xfrm>
            <a:off x="519113" y="549275"/>
            <a:ext cx="8229600" cy="5434013"/>
          </a:xfrm>
        </p:spPr>
        <p:txBody>
          <a:bodyPr/>
          <a:lstStyle/>
          <a:p>
            <a:pPr marL="0" indent="0" eaLnBrk="1" hangingPunct="1">
              <a:buFontTx/>
              <a:buNone/>
              <a:defRPr/>
            </a:pPr>
            <a:r>
              <a:rPr lang="de-AT" sz="2400" b="1" u="sng" dirty="0"/>
              <a:t>1. 1492</a:t>
            </a:r>
          </a:p>
          <a:p>
            <a:pPr marL="0" indent="0" eaLnBrk="1" hangingPunct="1">
              <a:buFontTx/>
              <a:buNone/>
              <a:defRPr/>
            </a:pPr>
            <a:r>
              <a:rPr lang="de-AT" sz="2400"/>
              <a:t>Spanien 1492 </a:t>
            </a:r>
            <a:r>
              <a:rPr lang="de-AT" sz="2400" dirty="0"/>
              <a:t>als emblematisches Ursprungsjahr des modernen Rassismus:</a:t>
            </a:r>
          </a:p>
          <a:p>
            <a:pPr eaLnBrk="1" hangingPunct="1">
              <a:buFontTx/>
              <a:buChar char="-"/>
              <a:defRPr/>
            </a:pPr>
            <a:r>
              <a:rPr lang="de-AT" sz="2400" dirty="0"/>
              <a:t>„Entdeckung“ Amerikas durch Kolumbus</a:t>
            </a:r>
          </a:p>
          <a:p>
            <a:pPr eaLnBrk="1" hangingPunct="1">
              <a:buFontTx/>
              <a:buChar char="-"/>
              <a:defRPr/>
            </a:pPr>
            <a:r>
              <a:rPr lang="de-DE" sz="2400" dirty="0"/>
              <a:t>Vollendung der spanischen </a:t>
            </a:r>
            <a:r>
              <a:rPr lang="de-DE" sz="2400" i="1" dirty="0"/>
              <a:t>Reconquista</a:t>
            </a:r>
            <a:r>
              <a:rPr lang="de-DE" sz="2400" dirty="0"/>
              <a:t>; Idee der „inneren Einheit“, begründet durch „Reinheit des Blutes“ </a:t>
            </a:r>
          </a:p>
          <a:p>
            <a:pPr marL="0" indent="0" eaLnBrk="1" hangingPunct="1">
              <a:buFontTx/>
              <a:buNone/>
              <a:defRPr/>
            </a:pPr>
            <a:endParaRPr lang="de-DE" sz="2400" i="1" dirty="0"/>
          </a:p>
          <a:p>
            <a:pPr marL="0" indent="0" eaLnBrk="1" hangingPunct="1">
              <a:buFontTx/>
              <a:buNone/>
              <a:defRPr/>
            </a:pPr>
            <a:r>
              <a:rPr lang="de-DE" sz="2400" dirty="0">
                <a:sym typeface="Wingdings"/>
              </a:rPr>
              <a:t> </a:t>
            </a:r>
            <a:r>
              <a:rPr lang="de-DE" sz="2400" dirty="0"/>
              <a:t>Zwei Urszenen des Rassismus</a:t>
            </a:r>
          </a:p>
          <a:p>
            <a:pPr marL="457200" indent="-457200" eaLnBrk="1" hangingPunct="1">
              <a:buFontTx/>
              <a:buAutoNum type="arabicPeriod"/>
              <a:defRPr/>
            </a:pPr>
            <a:r>
              <a:rPr lang="de-DE" sz="2400" dirty="0"/>
              <a:t>assimilierte, konvertierte Juden und ihre Nachfahren werden doch nicht als Bluts-Spanier anerkannt (erste </a:t>
            </a:r>
            <a:r>
              <a:rPr lang="de-DE" sz="2400" i="1" dirty="0"/>
              <a:t>völkische</a:t>
            </a:r>
            <a:r>
              <a:rPr lang="de-DE" sz="2400" dirty="0"/>
              <a:t> Definition des Judentums)</a:t>
            </a:r>
          </a:p>
          <a:p>
            <a:pPr marL="457200" indent="-457200" eaLnBrk="1" hangingPunct="1">
              <a:buFontTx/>
              <a:buAutoNum type="arabicPeriod"/>
              <a:defRPr/>
            </a:pPr>
            <a:r>
              <a:rPr lang="de-DE" sz="2400" dirty="0"/>
              <a:t>Beginn des Kolonialismus und der rassistischen Naturalisierung des kolonialen Verhältnisses </a:t>
            </a:r>
          </a:p>
        </p:txBody>
      </p:sp>
      <p:sp>
        <p:nvSpPr>
          <p:cNvPr id="23555"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998597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body" idx="4294967295"/>
          </p:nvPr>
        </p:nvSpPr>
        <p:spPr>
          <a:xfrm>
            <a:off x="457200" y="404813"/>
            <a:ext cx="8229600" cy="5434012"/>
          </a:xfrm>
        </p:spPr>
        <p:txBody>
          <a:bodyPr/>
          <a:lstStyle/>
          <a:p>
            <a:pPr marL="0" indent="0" eaLnBrk="1" hangingPunct="1">
              <a:buFontTx/>
              <a:buNone/>
            </a:pPr>
            <a:r>
              <a:rPr lang="de-AT" altLang="de-DE" sz="2400" b="1" u="sng"/>
              <a:t>2. </a:t>
            </a:r>
            <a:r>
              <a:rPr lang="de-DE" altLang="de-DE" sz="2400" b="1" u="sng"/>
              <a:t>Koloniale Expansion (ab Ende 15. Jh.) und ihre rassistische Legitimation</a:t>
            </a:r>
          </a:p>
          <a:p>
            <a:pPr marL="0" indent="0" eaLnBrk="1" hangingPunct="1">
              <a:buFontTx/>
              <a:buNone/>
            </a:pPr>
            <a:r>
              <a:rPr lang="de-DE" altLang="de-DE" sz="2400"/>
              <a:t>Kolonialherrschaft und Sklaverei als Grundlage für die hegemoniale Vormachtstellung von Europa ab 16. Jh. (bis heute): ökonomischer Aufschwung der Neuzeit und die industrielle Revolution basieren grundlegend auf Kolonialismus</a:t>
            </a:r>
          </a:p>
          <a:p>
            <a:pPr marL="0" indent="0" eaLnBrk="1" hangingPunct="1">
              <a:buFontTx/>
              <a:buNone/>
            </a:pPr>
            <a:endParaRPr lang="de-AT" altLang="de-DE" sz="2400"/>
          </a:p>
          <a:p>
            <a:pPr marL="0" indent="0" eaLnBrk="1" hangingPunct="1">
              <a:buFontTx/>
              <a:buNone/>
            </a:pPr>
            <a:r>
              <a:rPr lang="de-AT" altLang="de-DE" sz="2400"/>
              <a:t>Etablierung eines kolonialen Dreiecksverhältnis Europa, Amerika und Afrika: afrikanische Sklaven werden von europäischen Kolonialherren ins kolonisierte Amerika verschifft, um da zu arbeiten</a:t>
            </a:r>
          </a:p>
          <a:p>
            <a:pPr marL="0" indent="0" eaLnBrk="1" hangingPunct="1">
              <a:buFontTx/>
              <a:buNone/>
            </a:pPr>
            <a:r>
              <a:rPr lang="de-DE" altLang="de-DE" sz="2400">
                <a:sym typeface="Wingdings" pitchFamily="2" charset="2"/>
              </a:rPr>
              <a:t></a:t>
            </a:r>
            <a:r>
              <a:rPr lang="de-DE" altLang="de-DE" sz="2400"/>
              <a:t> neue, verschachtelte Abhängigkeitsverhältnisse, die sich an Hautfarbe hängen </a:t>
            </a:r>
          </a:p>
        </p:txBody>
      </p:sp>
      <p:sp>
        <p:nvSpPr>
          <p:cNvPr id="24579"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1475688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4294967295"/>
          </p:nvPr>
        </p:nvSpPr>
        <p:spPr>
          <a:xfrm>
            <a:off x="519113" y="476250"/>
            <a:ext cx="8229600" cy="5434013"/>
          </a:xfrm>
        </p:spPr>
        <p:txBody>
          <a:bodyPr/>
          <a:lstStyle/>
          <a:p>
            <a:pPr marL="0" indent="0">
              <a:buFontTx/>
              <a:buNone/>
              <a:defRPr/>
            </a:pPr>
            <a:r>
              <a:rPr lang="de-DE" sz="2800" u="sng" dirty="0"/>
              <a:t>Rassismus legitimiert Unterdrückung</a:t>
            </a:r>
          </a:p>
          <a:p>
            <a:pPr marL="0" indent="0">
              <a:buFontTx/>
              <a:buNone/>
              <a:defRPr/>
            </a:pPr>
            <a:r>
              <a:rPr lang="de-DE" sz="2800" dirty="0"/>
              <a:t>Rasse-Konstruktionen und die Deklaration der unterworfenen bzw. versklavten Bevölkerung als „primitiv“ und „unzivilisiert“</a:t>
            </a:r>
          </a:p>
          <a:p>
            <a:pPr>
              <a:buFont typeface="Wingdings" pitchFamily="2" charset="2"/>
              <a:buChar char="à"/>
              <a:defRPr/>
            </a:pPr>
            <a:r>
              <a:rPr lang="de-DE" sz="2800" dirty="0"/>
              <a:t>Rassismus als eine Legitimationserzählung, die die Ungleichbehandlung von Menschen rationalisiert </a:t>
            </a:r>
          </a:p>
          <a:p>
            <a:pPr>
              <a:buFont typeface="Wingdings" pitchFamily="2" charset="2"/>
              <a:buChar char="à"/>
              <a:defRPr/>
            </a:pPr>
            <a:r>
              <a:rPr lang="de-DE" sz="2800" dirty="0"/>
              <a:t>Strategie: Naturalisierung sozialer Differenzen: soziale Hierarchien werden in die Natur der beteiligten Menschen gelegt.</a:t>
            </a:r>
            <a:endParaRPr lang="de-AT" sz="2800" dirty="0"/>
          </a:p>
        </p:txBody>
      </p:sp>
      <p:sp>
        <p:nvSpPr>
          <p:cNvPr id="25603"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2007713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4294967295"/>
          </p:nvPr>
        </p:nvSpPr>
        <p:spPr>
          <a:xfrm>
            <a:off x="539750" y="188912"/>
            <a:ext cx="8229600" cy="6364287"/>
          </a:xfrm>
        </p:spPr>
        <p:txBody>
          <a:bodyPr>
            <a:normAutofit fontScale="92500" lnSpcReduction="10000"/>
          </a:bodyPr>
          <a:lstStyle/>
          <a:p>
            <a:pPr marL="0" indent="0" eaLnBrk="1" hangingPunct="1">
              <a:buFontTx/>
              <a:buNone/>
            </a:pPr>
            <a:r>
              <a:rPr lang="de-AT" altLang="de-DE" sz="2800" b="1" u="sng" dirty="0"/>
              <a:t>3. </a:t>
            </a:r>
            <a:r>
              <a:rPr lang="de-DE" altLang="de-DE" sz="2800" b="1" u="sng" dirty="0"/>
              <a:t>Die Entstehung des modernen Antisemitismus:</a:t>
            </a:r>
          </a:p>
          <a:p>
            <a:pPr marL="0" indent="0" eaLnBrk="1" hangingPunct="1">
              <a:buFontTx/>
              <a:buNone/>
            </a:pPr>
            <a:endParaRPr lang="de-DE" altLang="de-DE" sz="2800" dirty="0"/>
          </a:p>
          <a:p>
            <a:pPr marL="0" indent="0" eaLnBrk="1" hangingPunct="1">
              <a:buFontTx/>
              <a:buNone/>
            </a:pPr>
            <a:r>
              <a:rPr lang="de-DE" altLang="de-DE" sz="2800" u="sng" dirty="0"/>
              <a:t>Mittelalter:</a:t>
            </a:r>
          </a:p>
          <a:p>
            <a:pPr marL="0" indent="0" eaLnBrk="1" hangingPunct="1">
              <a:buFontTx/>
              <a:buNone/>
            </a:pPr>
            <a:r>
              <a:rPr lang="de-DE" altLang="de-DE" sz="2800" dirty="0"/>
              <a:t>- Juden je nach jeweiligen Herrschern zuweilen sicher, zuweilen verfolgt; </a:t>
            </a:r>
          </a:p>
          <a:p>
            <a:pPr marL="0" indent="0" eaLnBrk="1" hangingPunct="1">
              <a:buFontTx/>
              <a:buNone/>
            </a:pPr>
            <a:r>
              <a:rPr lang="de-DE" altLang="de-DE" sz="2800" dirty="0"/>
              <a:t>können aber an vielen Orten in sehr unterschiedlichen beruflichen Zweigen Fuß fassen (v.a. aber Kleinhandel, weil sie aus Ständen ausgeschlossen sind). </a:t>
            </a:r>
            <a:br>
              <a:rPr lang="de-DE" altLang="de-DE" sz="2800" dirty="0"/>
            </a:br>
            <a:endParaRPr lang="de-DE" altLang="de-DE" sz="2800" dirty="0"/>
          </a:p>
          <a:p>
            <a:pPr marL="0" indent="0">
              <a:buNone/>
            </a:pPr>
            <a:r>
              <a:rPr lang="de-DE" altLang="de-DE" sz="2800" dirty="0"/>
              <a:t>- Zuweilen Verfolgung als „Ungläubige“ oder „Ketzer“</a:t>
            </a:r>
            <a:br>
              <a:rPr lang="de-DE" altLang="de-DE" sz="2800" dirty="0"/>
            </a:br>
            <a:r>
              <a:rPr lang="de-DE" altLang="de-DE" sz="2800" dirty="0">
                <a:sym typeface="Wingdings" pitchFamily="2" charset="2"/>
              </a:rPr>
              <a:t> Konversionszwang</a:t>
            </a:r>
            <a:r>
              <a:rPr lang="de-DE" altLang="de-DE" sz="2800" dirty="0"/>
              <a:t> </a:t>
            </a:r>
            <a:br>
              <a:rPr lang="de-DE" altLang="de-DE" sz="2800" dirty="0"/>
            </a:br>
            <a:endParaRPr lang="de-DE" altLang="de-DE" sz="2800" dirty="0"/>
          </a:p>
          <a:p>
            <a:pPr marL="0" indent="0">
              <a:buNone/>
            </a:pPr>
            <a:r>
              <a:rPr lang="de-DE" altLang="de-DE" sz="2800" dirty="0"/>
              <a:t>- Antijüdische Stimmung nach Pest: Juden waren aufgrund anderer Reinlichkeitsgebote weniger betroffen </a:t>
            </a:r>
            <a:r>
              <a:rPr lang="de-DE" altLang="de-DE" sz="2800" dirty="0">
                <a:sym typeface="Wingdings" pitchFamily="2" charset="2"/>
              </a:rPr>
              <a:t> Verdacht: „Brunnenvergifter“</a:t>
            </a:r>
            <a:endParaRPr lang="de-DE" altLang="de-DE" sz="2800" dirty="0"/>
          </a:p>
        </p:txBody>
      </p:sp>
      <p:sp>
        <p:nvSpPr>
          <p:cNvPr id="26627" name="Text Box 3"/>
          <p:cNvSpPr txBox="1">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5. Zur Geschichte von Antisemitismus und Rassismus</a:t>
            </a:r>
          </a:p>
        </p:txBody>
      </p:sp>
    </p:spTree>
    <p:extLst>
      <p:ext uri="{BB962C8B-B14F-4D97-AF65-F5344CB8AC3E}">
        <p14:creationId xmlns:p14="http://schemas.microsoft.com/office/powerpoint/2010/main" val="3918954639"/>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1899</Words>
  <Application>Microsoft Office PowerPoint</Application>
  <PresentationFormat>Bildschirmpräsentation (4:3)</PresentationFormat>
  <Paragraphs>195</Paragraphs>
  <Slides>32</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32</vt:i4>
      </vt:variant>
    </vt:vector>
  </HeadingPairs>
  <TitlesOfParts>
    <vt:vector size="37" baseType="lpstr">
      <vt:lpstr>Arial</vt:lpstr>
      <vt:lpstr>Calibri</vt:lpstr>
      <vt:lpstr>Times New Roman</vt:lpstr>
      <vt:lpstr>Wingdings</vt:lpstr>
      <vt:lpstr>Larissa</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Markus</dc:creator>
  <cp:lastModifiedBy>Markus Brunner</cp:lastModifiedBy>
  <cp:revision>15</cp:revision>
  <cp:lastPrinted>2018-01-10T11:35:10Z</cp:lastPrinted>
  <dcterms:created xsi:type="dcterms:W3CDTF">2014-10-06T09:47:57Z</dcterms:created>
  <dcterms:modified xsi:type="dcterms:W3CDTF">2018-01-10T11:50:11Z</dcterms:modified>
</cp:coreProperties>
</file>