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301" r:id="rId2"/>
    <p:sldId id="302" r:id="rId3"/>
    <p:sldId id="303" r:id="rId4"/>
    <p:sldId id="304" r:id="rId5"/>
    <p:sldId id="277" r:id="rId6"/>
    <p:sldId id="278" r:id="rId7"/>
    <p:sldId id="279" r:id="rId8"/>
    <p:sldId id="280" r:id="rId9"/>
    <p:sldId id="281" r:id="rId10"/>
    <p:sldId id="282" r:id="rId11"/>
    <p:sldId id="283" r:id="rId12"/>
    <p:sldId id="284" r:id="rId13"/>
    <p:sldId id="285" r:id="rId14"/>
    <p:sldId id="286" r:id="rId15"/>
    <p:sldId id="287" r:id="rId16"/>
    <p:sldId id="288" r:id="rId17"/>
    <p:sldId id="289" r:id="rId18"/>
    <p:sldId id="290" r:id="rId19"/>
    <p:sldId id="291" r:id="rId20"/>
    <p:sldId id="292" r:id="rId21"/>
    <p:sldId id="293" r:id="rId22"/>
    <p:sldId id="294" r:id="rId23"/>
    <p:sldId id="295" r:id="rId24"/>
    <p:sldId id="296" r:id="rId25"/>
    <p:sldId id="297" r:id="rId26"/>
    <p:sldId id="298" r:id="rId27"/>
    <p:sldId id="299" r:id="rId28"/>
    <p:sldId id="300" r:id="rId29"/>
  </p:sldIdLst>
  <p:sldSz cx="9144000" cy="6858000" type="screen4x3"/>
  <p:notesSz cx="7099300"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08" y="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3076363" cy="511731"/>
          </a:xfrm>
          <a:prstGeom prst="rect">
            <a:avLst/>
          </a:prstGeom>
        </p:spPr>
        <p:txBody>
          <a:bodyPr vert="horz" lIns="99039" tIns="49519" rIns="99039" bIns="49519" rtlCol="0"/>
          <a:lstStyle>
            <a:lvl1pPr algn="l">
              <a:defRPr sz="1300"/>
            </a:lvl1pPr>
          </a:lstStyle>
          <a:p>
            <a:endParaRPr lang="de-AT"/>
          </a:p>
        </p:txBody>
      </p:sp>
      <p:sp>
        <p:nvSpPr>
          <p:cNvPr id="3" name="Datumsplatzhalter 2"/>
          <p:cNvSpPr>
            <a:spLocks noGrp="1"/>
          </p:cNvSpPr>
          <p:nvPr>
            <p:ph type="dt" sz="quarter" idx="1"/>
          </p:nvPr>
        </p:nvSpPr>
        <p:spPr>
          <a:xfrm>
            <a:off x="4021294" y="1"/>
            <a:ext cx="3076363" cy="511731"/>
          </a:xfrm>
          <a:prstGeom prst="rect">
            <a:avLst/>
          </a:prstGeom>
        </p:spPr>
        <p:txBody>
          <a:bodyPr vert="horz" lIns="99039" tIns="49519" rIns="99039" bIns="49519" rtlCol="0"/>
          <a:lstStyle>
            <a:lvl1pPr algn="r">
              <a:defRPr sz="1300"/>
            </a:lvl1pPr>
          </a:lstStyle>
          <a:p>
            <a:endParaRPr lang="de-AT"/>
          </a:p>
        </p:txBody>
      </p:sp>
      <p:sp>
        <p:nvSpPr>
          <p:cNvPr id="4" name="Fußzeilenplatzhalter 3"/>
          <p:cNvSpPr>
            <a:spLocks noGrp="1"/>
          </p:cNvSpPr>
          <p:nvPr>
            <p:ph type="ftr" sz="quarter" idx="2"/>
          </p:nvPr>
        </p:nvSpPr>
        <p:spPr>
          <a:xfrm>
            <a:off x="0" y="9721107"/>
            <a:ext cx="3076363" cy="511731"/>
          </a:xfrm>
          <a:prstGeom prst="rect">
            <a:avLst/>
          </a:prstGeom>
        </p:spPr>
        <p:txBody>
          <a:bodyPr vert="horz" lIns="99039" tIns="49519" rIns="99039" bIns="49519" rtlCol="0" anchor="b"/>
          <a:lstStyle>
            <a:lvl1pPr algn="l">
              <a:defRPr sz="1300"/>
            </a:lvl1pPr>
          </a:lstStyle>
          <a:p>
            <a:r>
              <a:rPr lang="de-DE" smtClean="0"/>
              <a:t>SFU Linz, VO Sozpsy I, WiSe 2017/18, Teil 4</a:t>
            </a:r>
            <a:endParaRPr lang="de-AT"/>
          </a:p>
        </p:txBody>
      </p:sp>
      <p:sp>
        <p:nvSpPr>
          <p:cNvPr id="5" name="Foliennummernplatzhalter 4"/>
          <p:cNvSpPr>
            <a:spLocks noGrp="1"/>
          </p:cNvSpPr>
          <p:nvPr>
            <p:ph type="sldNum" sz="quarter" idx="3"/>
          </p:nvPr>
        </p:nvSpPr>
        <p:spPr>
          <a:xfrm>
            <a:off x="4021294" y="9721107"/>
            <a:ext cx="3076363" cy="511731"/>
          </a:xfrm>
          <a:prstGeom prst="rect">
            <a:avLst/>
          </a:prstGeom>
        </p:spPr>
        <p:txBody>
          <a:bodyPr vert="horz" lIns="99039" tIns="49519" rIns="99039" bIns="49519" rtlCol="0" anchor="b"/>
          <a:lstStyle>
            <a:lvl1pPr algn="r">
              <a:defRPr sz="1300"/>
            </a:lvl1pPr>
          </a:lstStyle>
          <a:p>
            <a:fld id="{8B09F393-82CC-4F80-B06F-A173C827C1CF}" type="slidenum">
              <a:rPr lang="de-AT" smtClean="0"/>
              <a:t>‹Nr.›</a:t>
            </a:fld>
            <a:endParaRPr lang="de-AT"/>
          </a:p>
        </p:txBody>
      </p:sp>
    </p:spTree>
    <p:extLst>
      <p:ext uri="{BB962C8B-B14F-4D97-AF65-F5344CB8AC3E}">
        <p14:creationId xmlns:p14="http://schemas.microsoft.com/office/powerpoint/2010/main" val="234320891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3076363" cy="511731"/>
          </a:xfrm>
          <a:prstGeom prst="rect">
            <a:avLst/>
          </a:prstGeom>
        </p:spPr>
        <p:txBody>
          <a:bodyPr vert="horz" lIns="99039" tIns="49519" rIns="99039" bIns="49519" rtlCol="0"/>
          <a:lstStyle>
            <a:lvl1pPr algn="l">
              <a:defRPr sz="1300"/>
            </a:lvl1pPr>
          </a:lstStyle>
          <a:p>
            <a:endParaRPr lang="de-AT"/>
          </a:p>
        </p:txBody>
      </p:sp>
      <p:sp>
        <p:nvSpPr>
          <p:cNvPr id="3" name="Datumsplatzhalter 2"/>
          <p:cNvSpPr>
            <a:spLocks noGrp="1"/>
          </p:cNvSpPr>
          <p:nvPr>
            <p:ph type="dt" idx="1"/>
          </p:nvPr>
        </p:nvSpPr>
        <p:spPr>
          <a:xfrm>
            <a:off x="4021294" y="1"/>
            <a:ext cx="3076363" cy="511731"/>
          </a:xfrm>
          <a:prstGeom prst="rect">
            <a:avLst/>
          </a:prstGeom>
        </p:spPr>
        <p:txBody>
          <a:bodyPr vert="horz" lIns="99039" tIns="49519" rIns="99039" bIns="49519" rtlCol="0"/>
          <a:lstStyle>
            <a:lvl1pPr algn="r">
              <a:defRPr sz="1300"/>
            </a:lvl1pPr>
          </a:lstStyle>
          <a:p>
            <a:endParaRPr lang="de-AT"/>
          </a:p>
        </p:txBody>
      </p:sp>
      <p:sp>
        <p:nvSpPr>
          <p:cNvPr id="4" name="Folienbildplatzhalt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39" tIns="49519" rIns="99039" bIns="49519" rtlCol="0" anchor="ctr"/>
          <a:lstStyle/>
          <a:p>
            <a:endParaRPr lang="de-AT"/>
          </a:p>
        </p:txBody>
      </p:sp>
      <p:sp>
        <p:nvSpPr>
          <p:cNvPr id="5" name="Notizenplatzhalter 4"/>
          <p:cNvSpPr>
            <a:spLocks noGrp="1"/>
          </p:cNvSpPr>
          <p:nvPr>
            <p:ph type="body" sz="quarter" idx="3"/>
          </p:nvPr>
        </p:nvSpPr>
        <p:spPr>
          <a:xfrm>
            <a:off x="709930" y="4861442"/>
            <a:ext cx="5679440" cy="4605576"/>
          </a:xfrm>
          <a:prstGeom prst="rect">
            <a:avLst/>
          </a:prstGeom>
        </p:spPr>
        <p:txBody>
          <a:bodyPr vert="horz" lIns="99039" tIns="49519" rIns="99039" bIns="49519"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9721107"/>
            <a:ext cx="3076363" cy="511731"/>
          </a:xfrm>
          <a:prstGeom prst="rect">
            <a:avLst/>
          </a:prstGeom>
        </p:spPr>
        <p:txBody>
          <a:bodyPr vert="horz" lIns="99039" tIns="49519" rIns="99039" bIns="49519" rtlCol="0" anchor="b"/>
          <a:lstStyle>
            <a:lvl1pPr algn="l">
              <a:defRPr sz="1300"/>
            </a:lvl1pPr>
          </a:lstStyle>
          <a:p>
            <a:r>
              <a:rPr lang="de-DE" smtClean="0"/>
              <a:t>SFU Linz, VO Sozpsy I, WiSe 2017/18, Teil 4</a:t>
            </a:r>
            <a:endParaRPr lang="de-AT"/>
          </a:p>
        </p:txBody>
      </p:sp>
      <p:sp>
        <p:nvSpPr>
          <p:cNvPr id="7" name="Foliennummernplatzhalter 6"/>
          <p:cNvSpPr>
            <a:spLocks noGrp="1"/>
          </p:cNvSpPr>
          <p:nvPr>
            <p:ph type="sldNum" sz="quarter" idx="5"/>
          </p:nvPr>
        </p:nvSpPr>
        <p:spPr>
          <a:xfrm>
            <a:off x="4021294" y="9721107"/>
            <a:ext cx="3076363" cy="511731"/>
          </a:xfrm>
          <a:prstGeom prst="rect">
            <a:avLst/>
          </a:prstGeom>
        </p:spPr>
        <p:txBody>
          <a:bodyPr vert="horz" lIns="99039" tIns="49519" rIns="99039" bIns="49519" rtlCol="0" anchor="b"/>
          <a:lstStyle>
            <a:lvl1pPr algn="r">
              <a:defRPr sz="1300"/>
            </a:lvl1pPr>
          </a:lstStyle>
          <a:p>
            <a:fld id="{84FAACD1-0B17-4CC9-94C6-9561B55E7C37}" type="slidenum">
              <a:rPr lang="de-AT" smtClean="0"/>
              <a:t>‹Nr.›</a:t>
            </a:fld>
            <a:endParaRPr lang="de-AT"/>
          </a:p>
        </p:txBody>
      </p:sp>
    </p:spTree>
    <p:extLst>
      <p:ext uri="{BB962C8B-B14F-4D97-AF65-F5344CB8AC3E}">
        <p14:creationId xmlns:p14="http://schemas.microsoft.com/office/powerpoint/2010/main" val="2988670522"/>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de-DE" altLang="de-DE"/>
          </a:p>
        </p:txBody>
      </p:sp>
      <p:sp>
        <p:nvSpPr>
          <p:cNvPr id="35844"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809" indent="-285696" eaLnBrk="0" hangingPunct="0">
              <a:defRPr>
                <a:solidFill>
                  <a:schemeClr val="tx1"/>
                </a:solidFill>
                <a:latin typeface="Arial" charset="0"/>
                <a:cs typeface="Arial" charset="0"/>
              </a:defRPr>
            </a:lvl2pPr>
            <a:lvl3pPr marL="1142784" indent="-228558" eaLnBrk="0" hangingPunct="0">
              <a:defRPr>
                <a:solidFill>
                  <a:schemeClr val="tx1"/>
                </a:solidFill>
                <a:latin typeface="Arial" charset="0"/>
                <a:cs typeface="Arial" charset="0"/>
              </a:defRPr>
            </a:lvl3pPr>
            <a:lvl4pPr marL="1599897" indent="-228558" eaLnBrk="0" hangingPunct="0">
              <a:defRPr>
                <a:solidFill>
                  <a:schemeClr val="tx1"/>
                </a:solidFill>
                <a:latin typeface="Arial" charset="0"/>
                <a:cs typeface="Arial" charset="0"/>
              </a:defRPr>
            </a:lvl4pPr>
            <a:lvl5pPr marL="2057010" indent="-228558" eaLnBrk="0" hangingPunct="0">
              <a:defRPr>
                <a:solidFill>
                  <a:schemeClr val="tx1"/>
                </a:solidFill>
                <a:latin typeface="Arial" charset="0"/>
                <a:cs typeface="Arial" charset="0"/>
              </a:defRPr>
            </a:lvl5pPr>
            <a:lvl6pPr marL="2514124" indent="-228558" eaLnBrk="0" fontAlgn="base" hangingPunct="0">
              <a:spcBef>
                <a:spcPct val="0"/>
              </a:spcBef>
              <a:spcAft>
                <a:spcPct val="0"/>
              </a:spcAft>
              <a:defRPr>
                <a:solidFill>
                  <a:schemeClr val="tx1"/>
                </a:solidFill>
                <a:latin typeface="Arial" charset="0"/>
                <a:cs typeface="Arial" charset="0"/>
              </a:defRPr>
            </a:lvl6pPr>
            <a:lvl7pPr marL="2971238" indent="-228558" eaLnBrk="0" fontAlgn="base" hangingPunct="0">
              <a:spcBef>
                <a:spcPct val="0"/>
              </a:spcBef>
              <a:spcAft>
                <a:spcPct val="0"/>
              </a:spcAft>
              <a:defRPr>
                <a:solidFill>
                  <a:schemeClr val="tx1"/>
                </a:solidFill>
                <a:latin typeface="Arial" charset="0"/>
                <a:cs typeface="Arial" charset="0"/>
              </a:defRPr>
            </a:lvl7pPr>
            <a:lvl8pPr marL="3428351" indent="-228558" eaLnBrk="0" fontAlgn="base" hangingPunct="0">
              <a:spcBef>
                <a:spcPct val="0"/>
              </a:spcBef>
              <a:spcAft>
                <a:spcPct val="0"/>
              </a:spcAft>
              <a:defRPr>
                <a:solidFill>
                  <a:schemeClr val="tx1"/>
                </a:solidFill>
                <a:latin typeface="Arial" charset="0"/>
                <a:cs typeface="Arial" charset="0"/>
              </a:defRPr>
            </a:lvl8pPr>
            <a:lvl9pPr marL="3885464" indent="-228558" eaLnBrk="0" fontAlgn="base" hangingPunct="0">
              <a:spcBef>
                <a:spcPct val="0"/>
              </a:spcBef>
              <a:spcAft>
                <a:spcPct val="0"/>
              </a:spcAft>
              <a:defRPr>
                <a:solidFill>
                  <a:schemeClr val="tx1"/>
                </a:solidFill>
                <a:latin typeface="Arial" charset="0"/>
                <a:cs typeface="Arial" charset="0"/>
              </a:defRPr>
            </a:lvl9pPr>
          </a:lstStyle>
          <a:p>
            <a:pPr eaLnBrk="1" hangingPunct="1"/>
            <a:fld id="{41E21FEF-28DE-4219-B3D1-4404050EC517}" type="slidenum">
              <a:rPr lang="de-DE" altLang="de-DE" smtClean="0"/>
              <a:pPr eaLnBrk="1" hangingPunct="1"/>
              <a:t>1</a:t>
            </a:fld>
            <a:endParaRPr lang="de-DE" altLang="de-DE"/>
          </a:p>
        </p:txBody>
      </p:sp>
      <p:sp>
        <p:nvSpPr>
          <p:cNvPr id="2" name="Fußzeilenplatzhalter 1"/>
          <p:cNvSpPr>
            <a:spLocks noGrp="1"/>
          </p:cNvSpPr>
          <p:nvPr>
            <p:ph type="ftr" sz="quarter" idx="10"/>
          </p:nvPr>
        </p:nvSpPr>
        <p:spPr/>
        <p:txBody>
          <a:bodyPr/>
          <a:lstStyle/>
          <a:p>
            <a:r>
              <a:rPr lang="de-DE" smtClean="0"/>
              <a:t>SFU Linz, VO Sozpsy I, WiSe 2017/18, Teil 4</a:t>
            </a:r>
            <a:endParaRPr lang="de-AT"/>
          </a:p>
        </p:txBody>
      </p:sp>
    </p:spTree>
    <p:extLst>
      <p:ext uri="{BB962C8B-B14F-4D97-AF65-F5344CB8AC3E}">
        <p14:creationId xmlns:p14="http://schemas.microsoft.com/office/powerpoint/2010/main" val="3048702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endParaRPr lang="de-AT"/>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lang="de-AT"/>
          </a:p>
        </p:txBody>
      </p:sp>
      <p:sp>
        <p:nvSpPr>
          <p:cNvPr id="4" name="Datumsplatzhalter 3"/>
          <p:cNvSpPr>
            <a:spLocks noGrp="1"/>
          </p:cNvSpPr>
          <p:nvPr>
            <p:ph type="dt" sz="half" idx="10"/>
          </p:nvPr>
        </p:nvSpPr>
        <p:spPr/>
        <p:txBody>
          <a:bodyPr/>
          <a:lstStyle/>
          <a:p>
            <a:fld id="{6883A92E-C685-4CCA-AD37-CB012AC4D618}" type="datetimeFigureOut">
              <a:rPr lang="de-AT" smtClean="0"/>
              <a:t>07.11.2018</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BB7B5873-3B56-4932-9A61-BACAA367E602}" type="slidenum">
              <a:rPr lang="de-AT" smtClean="0"/>
              <a:t>‹Nr.›</a:t>
            </a:fld>
            <a:endParaRPr lang="de-AT"/>
          </a:p>
        </p:txBody>
      </p:sp>
    </p:spTree>
    <p:extLst>
      <p:ext uri="{BB962C8B-B14F-4D97-AF65-F5344CB8AC3E}">
        <p14:creationId xmlns:p14="http://schemas.microsoft.com/office/powerpoint/2010/main" val="1388728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fld id="{6883A92E-C685-4CCA-AD37-CB012AC4D618}" type="datetimeFigureOut">
              <a:rPr lang="de-AT" smtClean="0"/>
              <a:t>07.11.2018</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BB7B5873-3B56-4932-9A61-BACAA367E602}" type="slidenum">
              <a:rPr lang="de-AT" smtClean="0"/>
              <a:t>‹Nr.›</a:t>
            </a:fld>
            <a:endParaRPr lang="de-AT"/>
          </a:p>
        </p:txBody>
      </p:sp>
    </p:spTree>
    <p:extLst>
      <p:ext uri="{BB962C8B-B14F-4D97-AF65-F5344CB8AC3E}">
        <p14:creationId xmlns:p14="http://schemas.microsoft.com/office/powerpoint/2010/main" val="4101603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fld id="{6883A92E-C685-4CCA-AD37-CB012AC4D618}" type="datetimeFigureOut">
              <a:rPr lang="de-AT" smtClean="0"/>
              <a:t>07.11.2018</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BB7B5873-3B56-4932-9A61-BACAA367E602}" type="slidenum">
              <a:rPr lang="de-AT" smtClean="0"/>
              <a:t>‹Nr.›</a:t>
            </a:fld>
            <a:endParaRPr lang="de-AT"/>
          </a:p>
        </p:txBody>
      </p:sp>
    </p:spTree>
    <p:extLst>
      <p:ext uri="{BB962C8B-B14F-4D97-AF65-F5344CB8AC3E}">
        <p14:creationId xmlns:p14="http://schemas.microsoft.com/office/powerpoint/2010/main" val="3418255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fld id="{6883A92E-C685-4CCA-AD37-CB012AC4D618}" type="datetimeFigureOut">
              <a:rPr lang="de-AT" smtClean="0"/>
              <a:t>07.11.2018</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BB7B5873-3B56-4932-9A61-BACAA367E602}" type="slidenum">
              <a:rPr lang="de-AT" smtClean="0"/>
              <a:t>‹Nr.›</a:t>
            </a:fld>
            <a:endParaRPr lang="de-AT"/>
          </a:p>
        </p:txBody>
      </p:sp>
    </p:spTree>
    <p:extLst>
      <p:ext uri="{BB962C8B-B14F-4D97-AF65-F5344CB8AC3E}">
        <p14:creationId xmlns:p14="http://schemas.microsoft.com/office/powerpoint/2010/main" val="2738368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6883A92E-C685-4CCA-AD37-CB012AC4D618}" type="datetimeFigureOut">
              <a:rPr lang="de-AT" smtClean="0"/>
              <a:t>07.11.2018</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BB7B5873-3B56-4932-9A61-BACAA367E602}" type="slidenum">
              <a:rPr lang="de-AT" smtClean="0"/>
              <a:t>‹Nr.›</a:t>
            </a:fld>
            <a:endParaRPr lang="de-AT"/>
          </a:p>
        </p:txBody>
      </p:sp>
    </p:spTree>
    <p:extLst>
      <p:ext uri="{BB962C8B-B14F-4D97-AF65-F5344CB8AC3E}">
        <p14:creationId xmlns:p14="http://schemas.microsoft.com/office/powerpoint/2010/main" val="3073686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4"/>
          <p:cNvSpPr>
            <a:spLocks noGrp="1"/>
          </p:cNvSpPr>
          <p:nvPr>
            <p:ph type="dt" sz="half" idx="10"/>
          </p:nvPr>
        </p:nvSpPr>
        <p:spPr/>
        <p:txBody>
          <a:bodyPr/>
          <a:lstStyle/>
          <a:p>
            <a:fld id="{6883A92E-C685-4CCA-AD37-CB012AC4D618}" type="datetimeFigureOut">
              <a:rPr lang="de-AT" smtClean="0"/>
              <a:t>07.11.2018</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BB7B5873-3B56-4932-9A61-BACAA367E602}" type="slidenum">
              <a:rPr lang="de-AT" smtClean="0"/>
              <a:t>‹Nr.›</a:t>
            </a:fld>
            <a:endParaRPr lang="de-AT"/>
          </a:p>
        </p:txBody>
      </p:sp>
    </p:spTree>
    <p:extLst>
      <p:ext uri="{BB962C8B-B14F-4D97-AF65-F5344CB8AC3E}">
        <p14:creationId xmlns:p14="http://schemas.microsoft.com/office/powerpoint/2010/main" val="1654184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p:cNvSpPr>
            <a:spLocks noGrp="1"/>
          </p:cNvSpPr>
          <p:nvPr>
            <p:ph type="dt" sz="half" idx="10"/>
          </p:nvPr>
        </p:nvSpPr>
        <p:spPr/>
        <p:txBody>
          <a:bodyPr/>
          <a:lstStyle/>
          <a:p>
            <a:fld id="{6883A92E-C685-4CCA-AD37-CB012AC4D618}" type="datetimeFigureOut">
              <a:rPr lang="de-AT" smtClean="0"/>
              <a:t>07.11.2018</a:t>
            </a:fld>
            <a:endParaRPr lang="de-AT"/>
          </a:p>
        </p:txBody>
      </p:sp>
      <p:sp>
        <p:nvSpPr>
          <p:cNvPr id="8" name="Fußzeilenplatzhalter 7"/>
          <p:cNvSpPr>
            <a:spLocks noGrp="1"/>
          </p:cNvSpPr>
          <p:nvPr>
            <p:ph type="ftr" sz="quarter" idx="11"/>
          </p:nvPr>
        </p:nvSpPr>
        <p:spPr/>
        <p:txBody>
          <a:bodyPr/>
          <a:lstStyle/>
          <a:p>
            <a:endParaRPr lang="de-AT"/>
          </a:p>
        </p:txBody>
      </p:sp>
      <p:sp>
        <p:nvSpPr>
          <p:cNvPr id="9" name="Foliennummernplatzhalter 8"/>
          <p:cNvSpPr>
            <a:spLocks noGrp="1"/>
          </p:cNvSpPr>
          <p:nvPr>
            <p:ph type="sldNum" sz="quarter" idx="12"/>
          </p:nvPr>
        </p:nvSpPr>
        <p:spPr/>
        <p:txBody>
          <a:bodyPr/>
          <a:lstStyle/>
          <a:p>
            <a:fld id="{BB7B5873-3B56-4932-9A61-BACAA367E602}" type="slidenum">
              <a:rPr lang="de-AT" smtClean="0"/>
              <a:t>‹Nr.›</a:t>
            </a:fld>
            <a:endParaRPr lang="de-AT"/>
          </a:p>
        </p:txBody>
      </p:sp>
    </p:spTree>
    <p:extLst>
      <p:ext uri="{BB962C8B-B14F-4D97-AF65-F5344CB8AC3E}">
        <p14:creationId xmlns:p14="http://schemas.microsoft.com/office/powerpoint/2010/main" val="2596195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Datumsplatzhalter 2"/>
          <p:cNvSpPr>
            <a:spLocks noGrp="1"/>
          </p:cNvSpPr>
          <p:nvPr>
            <p:ph type="dt" sz="half" idx="10"/>
          </p:nvPr>
        </p:nvSpPr>
        <p:spPr/>
        <p:txBody>
          <a:bodyPr/>
          <a:lstStyle/>
          <a:p>
            <a:fld id="{6883A92E-C685-4CCA-AD37-CB012AC4D618}" type="datetimeFigureOut">
              <a:rPr lang="de-AT" smtClean="0"/>
              <a:t>07.11.2018</a:t>
            </a:fld>
            <a:endParaRPr lang="de-AT"/>
          </a:p>
        </p:txBody>
      </p:sp>
      <p:sp>
        <p:nvSpPr>
          <p:cNvPr id="4" name="Fußzeilenplatzhalter 3"/>
          <p:cNvSpPr>
            <a:spLocks noGrp="1"/>
          </p:cNvSpPr>
          <p:nvPr>
            <p:ph type="ftr" sz="quarter" idx="11"/>
          </p:nvPr>
        </p:nvSpPr>
        <p:spPr/>
        <p:txBody>
          <a:bodyPr/>
          <a:lstStyle/>
          <a:p>
            <a:endParaRPr lang="de-AT"/>
          </a:p>
        </p:txBody>
      </p:sp>
      <p:sp>
        <p:nvSpPr>
          <p:cNvPr id="5" name="Foliennummernplatzhalter 4"/>
          <p:cNvSpPr>
            <a:spLocks noGrp="1"/>
          </p:cNvSpPr>
          <p:nvPr>
            <p:ph type="sldNum" sz="quarter" idx="12"/>
          </p:nvPr>
        </p:nvSpPr>
        <p:spPr/>
        <p:txBody>
          <a:bodyPr/>
          <a:lstStyle/>
          <a:p>
            <a:fld id="{BB7B5873-3B56-4932-9A61-BACAA367E602}" type="slidenum">
              <a:rPr lang="de-AT" smtClean="0"/>
              <a:t>‹Nr.›</a:t>
            </a:fld>
            <a:endParaRPr lang="de-AT"/>
          </a:p>
        </p:txBody>
      </p:sp>
    </p:spTree>
    <p:extLst>
      <p:ext uri="{BB962C8B-B14F-4D97-AF65-F5344CB8AC3E}">
        <p14:creationId xmlns:p14="http://schemas.microsoft.com/office/powerpoint/2010/main" val="732955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6883A92E-C685-4CCA-AD37-CB012AC4D618}" type="datetimeFigureOut">
              <a:rPr lang="de-AT" smtClean="0"/>
              <a:t>07.11.2018</a:t>
            </a:fld>
            <a:endParaRPr lang="de-AT"/>
          </a:p>
        </p:txBody>
      </p:sp>
      <p:sp>
        <p:nvSpPr>
          <p:cNvPr id="3" name="Fußzeilenplatzhalter 2"/>
          <p:cNvSpPr>
            <a:spLocks noGrp="1"/>
          </p:cNvSpPr>
          <p:nvPr>
            <p:ph type="ftr" sz="quarter" idx="11"/>
          </p:nvPr>
        </p:nvSpPr>
        <p:spPr/>
        <p:txBody>
          <a:bodyPr/>
          <a:lstStyle/>
          <a:p>
            <a:endParaRPr lang="de-AT"/>
          </a:p>
        </p:txBody>
      </p:sp>
      <p:sp>
        <p:nvSpPr>
          <p:cNvPr id="4" name="Foliennummernplatzhalter 3"/>
          <p:cNvSpPr>
            <a:spLocks noGrp="1"/>
          </p:cNvSpPr>
          <p:nvPr>
            <p:ph type="sldNum" sz="quarter" idx="12"/>
          </p:nvPr>
        </p:nvSpPr>
        <p:spPr/>
        <p:txBody>
          <a:bodyPr/>
          <a:lstStyle/>
          <a:p>
            <a:fld id="{BB7B5873-3B56-4932-9A61-BACAA367E602}" type="slidenum">
              <a:rPr lang="de-AT" smtClean="0"/>
              <a:t>‹Nr.›</a:t>
            </a:fld>
            <a:endParaRPr lang="de-AT"/>
          </a:p>
        </p:txBody>
      </p:sp>
    </p:spTree>
    <p:extLst>
      <p:ext uri="{BB962C8B-B14F-4D97-AF65-F5344CB8AC3E}">
        <p14:creationId xmlns:p14="http://schemas.microsoft.com/office/powerpoint/2010/main" val="3994035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6883A92E-C685-4CCA-AD37-CB012AC4D618}" type="datetimeFigureOut">
              <a:rPr lang="de-AT" smtClean="0"/>
              <a:t>07.11.2018</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BB7B5873-3B56-4932-9A61-BACAA367E602}" type="slidenum">
              <a:rPr lang="de-AT" smtClean="0"/>
              <a:t>‹Nr.›</a:t>
            </a:fld>
            <a:endParaRPr lang="de-AT"/>
          </a:p>
        </p:txBody>
      </p:sp>
    </p:spTree>
    <p:extLst>
      <p:ext uri="{BB962C8B-B14F-4D97-AF65-F5344CB8AC3E}">
        <p14:creationId xmlns:p14="http://schemas.microsoft.com/office/powerpoint/2010/main" val="1904983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6883A92E-C685-4CCA-AD37-CB012AC4D618}" type="datetimeFigureOut">
              <a:rPr lang="de-AT" smtClean="0"/>
              <a:t>07.11.2018</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BB7B5873-3B56-4932-9A61-BACAA367E602}" type="slidenum">
              <a:rPr lang="de-AT" smtClean="0"/>
              <a:t>‹Nr.›</a:t>
            </a:fld>
            <a:endParaRPr lang="de-AT"/>
          </a:p>
        </p:txBody>
      </p:sp>
    </p:spTree>
    <p:extLst>
      <p:ext uri="{BB962C8B-B14F-4D97-AF65-F5344CB8AC3E}">
        <p14:creationId xmlns:p14="http://schemas.microsoft.com/office/powerpoint/2010/main" val="2282423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endParaRPr lang="de-AT"/>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83A92E-C685-4CCA-AD37-CB012AC4D618}" type="datetimeFigureOut">
              <a:rPr lang="de-AT" smtClean="0"/>
              <a:t>07.11.2018</a:t>
            </a:fld>
            <a:endParaRPr lang="de-AT"/>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7B5873-3B56-4932-9A61-BACAA367E602}" type="slidenum">
              <a:rPr lang="de-AT" smtClean="0"/>
              <a:t>‹Nr.›</a:t>
            </a:fld>
            <a:endParaRPr lang="de-AT"/>
          </a:p>
        </p:txBody>
      </p:sp>
    </p:spTree>
    <p:extLst>
      <p:ext uri="{BB962C8B-B14F-4D97-AF65-F5344CB8AC3E}">
        <p14:creationId xmlns:p14="http://schemas.microsoft.com/office/powerpoint/2010/main" val="2743008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body" idx="4294967295"/>
          </p:nvPr>
        </p:nvSpPr>
        <p:spPr>
          <a:xfrm>
            <a:off x="519113" y="692150"/>
            <a:ext cx="8229600" cy="5434013"/>
          </a:xfrm>
        </p:spPr>
        <p:txBody>
          <a:bodyPr/>
          <a:lstStyle/>
          <a:p>
            <a:pPr marL="0" indent="0" eaLnBrk="1" hangingPunct="1">
              <a:lnSpc>
                <a:spcPct val="90000"/>
              </a:lnSpc>
              <a:buFontTx/>
              <a:buNone/>
            </a:pPr>
            <a:r>
              <a:rPr lang="de-AT" altLang="de-DE" sz="2800"/>
              <a:t>Die Crux der Antisemitismus-/Rassismus-Forschung &amp; -Lehre:</a:t>
            </a:r>
          </a:p>
          <a:p>
            <a:pPr marL="0" indent="0" eaLnBrk="1" hangingPunct="1">
              <a:lnSpc>
                <a:spcPct val="90000"/>
              </a:lnSpc>
              <a:buFontTx/>
              <a:buNone/>
            </a:pPr>
            <a:r>
              <a:rPr lang="de-AT" altLang="de-DE" sz="2800"/>
              <a:t>Wir müssen uns auf den Gegenstand wirklich einlassen, auch seine Faszination spüren und aussprechen, um ihn verstehen zu können; ein Tabu diesbezüglich verunmöglicht das Verstehen.</a:t>
            </a:r>
          </a:p>
          <a:p>
            <a:pPr marL="0" indent="0" eaLnBrk="1" hangingPunct="1">
              <a:lnSpc>
                <a:spcPct val="90000"/>
              </a:lnSpc>
              <a:buFontTx/>
              <a:buNone/>
            </a:pPr>
            <a:r>
              <a:rPr lang="de-AT" altLang="de-DE" sz="2800"/>
              <a:t>Aber: </a:t>
            </a:r>
          </a:p>
          <a:p>
            <a:pPr marL="0" indent="0" eaLnBrk="1" hangingPunct="1">
              <a:lnSpc>
                <a:spcPct val="90000"/>
              </a:lnSpc>
              <a:buFontTx/>
              <a:buNone/>
            </a:pPr>
            <a:r>
              <a:rPr lang="de-AT" altLang="de-DE" sz="2800"/>
              <a:t>1. wir müssen auch immer eine kritische Distanz wahren. </a:t>
            </a:r>
          </a:p>
          <a:p>
            <a:pPr marL="0" indent="0" eaLnBrk="1" hangingPunct="1">
              <a:lnSpc>
                <a:spcPct val="90000"/>
              </a:lnSpc>
              <a:buFontTx/>
              <a:buNone/>
            </a:pPr>
            <a:r>
              <a:rPr lang="de-AT" altLang="de-DE" sz="2800"/>
              <a:t>2. Das Tabu ist auch ein Schutz der betroffenen Minderheiten, der gewahrt bleiben muss. </a:t>
            </a:r>
          </a:p>
        </p:txBody>
      </p:sp>
      <p:sp>
        <p:nvSpPr>
          <p:cNvPr id="2051" name="Text Box 3"/>
          <p:cNvSpPr txBox="1">
            <a:spLocks noChangeArrowheads="1"/>
          </p:cNvSpPr>
          <p:nvPr/>
        </p:nvSpPr>
        <p:spPr bwMode="auto">
          <a:xfrm>
            <a:off x="0" y="6580188"/>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Exkurs zu den Aporien der Antisemitismus- und Rassismusforschung</a:t>
            </a:r>
          </a:p>
        </p:txBody>
      </p:sp>
    </p:spTree>
    <p:extLst>
      <p:ext uri="{BB962C8B-B14F-4D97-AF65-F5344CB8AC3E}">
        <p14:creationId xmlns:p14="http://schemas.microsoft.com/office/powerpoint/2010/main" val="3368973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body" idx="4294967295"/>
          </p:nvPr>
        </p:nvSpPr>
        <p:spPr>
          <a:xfrm>
            <a:off x="519113" y="692150"/>
            <a:ext cx="8229600" cy="5434013"/>
          </a:xfrm>
        </p:spPr>
        <p:txBody>
          <a:bodyPr/>
          <a:lstStyle/>
          <a:p>
            <a:pPr marL="0" indent="0" eaLnBrk="1" hangingPunct="1">
              <a:lnSpc>
                <a:spcPct val="90000"/>
              </a:lnSpc>
              <a:buFontTx/>
              <a:buNone/>
            </a:pPr>
            <a:r>
              <a:rPr lang="de-AT" altLang="de-DE" sz="2400"/>
              <a:t>Zugrunde liegt dem laut Le Bon:</a:t>
            </a:r>
          </a:p>
          <a:p>
            <a:pPr marL="0" indent="0" eaLnBrk="1" hangingPunct="1">
              <a:lnSpc>
                <a:spcPct val="90000"/>
              </a:lnSpc>
              <a:buFontTx/>
              <a:buNone/>
            </a:pPr>
            <a:r>
              <a:rPr lang="de-AT" altLang="de-DE" sz="2400"/>
              <a:t>1. Enthemmung, Zügellosigkeit</a:t>
            </a:r>
          </a:p>
          <a:p>
            <a:pPr marL="0" indent="0" eaLnBrk="1" hangingPunct="1">
              <a:lnSpc>
                <a:spcPct val="90000"/>
              </a:lnSpc>
              <a:buFontTx/>
              <a:buNone/>
            </a:pPr>
            <a:r>
              <a:rPr lang="de-AT" altLang="de-DE" sz="2400"/>
              <a:t>2. Ansteckungsdynamik</a:t>
            </a:r>
          </a:p>
          <a:p>
            <a:pPr marL="0" indent="0" eaLnBrk="1" hangingPunct="1">
              <a:lnSpc>
                <a:spcPct val="90000"/>
              </a:lnSpc>
              <a:buFontTx/>
              <a:buNone/>
            </a:pPr>
            <a:r>
              <a:rPr lang="de-AT" altLang="de-DE" sz="2400"/>
              <a:t>3. Suggestibilität/Manipulierbarkeit</a:t>
            </a:r>
            <a:endParaRPr lang="de-AT" altLang="de-DE" sz="2400">
              <a:sym typeface="Wingdings" pitchFamily="2" charset="2"/>
            </a:endParaRPr>
          </a:p>
          <a:p>
            <a:pPr marL="0" indent="0" eaLnBrk="1" hangingPunct="1">
              <a:lnSpc>
                <a:spcPct val="90000"/>
              </a:lnSpc>
              <a:buFont typeface="Wingdings" pitchFamily="2" charset="2"/>
              <a:buNone/>
            </a:pPr>
            <a:endParaRPr lang="de-AT" altLang="de-DE" sz="2400"/>
          </a:p>
          <a:p>
            <a:pPr marL="0" indent="0" eaLnBrk="1" hangingPunct="1">
              <a:lnSpc>
                <a:spcPct val="90000"/>
              </a:lnSpc>
              <a:buFont typeface="Wingdings" pitchFamily="2" charset="2"/>
              <a:buNone/>
            </a:pPr>
            <a:r>
              <a:rPr lang="de-AT" altLang="de-DE" sz="2400"/>
              <a:t>"Die Hauptmerkmale des in der Masse befindlichen Individuums sind demnach: Schwund der bewussten Persönlichkeit, Vorherrschaft der unbewussten Persönlichkeit, Orientierung der Gedanken und Gefühle in derselben Richtung durch Suggestion und Ansteckung, Tendenz zur unverzüglichen Verwirklichung der suggerierten Ideen. Das Individuum ist nicht mehr es selbst, es ist ein willenloser Automat geworden" </a:t>
            </a:r>
            <a:br>
              <a:rPr lang="de-AT" altLang="de-DE" sz="2400"/>
            </a:br>
            <a:r>
              <a:rPr lang="de-AT" altLang="de-DE" sz="2400"/>
              <a:t>(Le Bon, zit. nach Freud 1921: 71)</a:t>
            </a:r>
          </a:p>
        </p:txBody>
      </p:sp>
      <p:sp>
        <p:nvSpPr>
          <p:cNvPr id="51203" name="Text Box 3"/>
          <p:cNvSpPr txBox="1">
            <a:spLocks noChangeArrowheads="1"/>
          </p:cNvSpPr>
          <p:nvPr/>
        </p:nvSpPr>
        <p:spPr bwMode="auto">
          <a:xfrm>
            <a:off x="1270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4. Massenpsychologische Annäherung</a:t>
            </a:r>
          </a:p>
        </p:txBody>
      </p:sp>
    </p:spTree>
    <p:extLst>
      <p:ext uri="{BB962C8B-B14F-4D97-AF65-F5344CB8AC3E}">
        <p14:creationId xmlns:p14="http://schemas.microsoft.com/office/powerpoint/2010/main" val="3535130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body" idx="4294967295"/>
          </p:nvPr>
        </p:nvSpPr>
        <p:spPr>
          <a:xfrm>
            <a:off x="519113" y="692150"/>
            <a:ext cx="8229600" cy="5434013"/>
          </a:xfrm>
        </p:spPr>
        <p:txBody>
          <a:bodyPr/>
          <a:lstStyle/>
          <a:p>
            <a:pPr marL="0" indent="0" eaLnBrk="1" hangingPunct="1">
              <a:buFontTx/>
              <a:buNone/>
            </a:pPr>
            <a:r>
              <a:rPr lang="de-AT" altLang="de-DE" u="sng"/>
              <a:t>Freuds Massenpsychologie:</a:t>
            </a:r>
          </a:p>
          <a:p>
            <a:pPr marL="0" indent="0" eaLnBrk="1" hangingPunct="1">
              <a:buFontTx/>
              <a:buNone/>
            </a:pPr>
            <a:r>
              <a:rPr lang="de-AT" altLang="de-DE"/>
              <a:t>2 Typen von Gefühlsbindungen:</a:t>
            </a:r>
          </a:p>
          <a:p>
            <a:pPr marL="0" indent="0" eaLnBrk="1" hangingPunct="1">
              <a:buFontTx/>
              <a:buChar char="-"/>
            </a:pPr>
            <a:r>
              <a:rPr lang="de-AT" altLang="de-DE"/>
              <a:t> Bindung zwischen Mitgliedern der Masse:</a:t>
            </a:r>
          </a:p>
          <a:p>
            <a:pPr marL="0" indent="0" eaLnBrk="1" hangingPunct="1">
              <a:buFontTx/>
              <a:buNone/>
            </a:pPr>
            <a:r>
              <a:rPr lang="de-AT" altLang="de-DE"/>
              <a:t>	</a:t>
            </a:r>
            <a:r>
              <a:rPr lang="de-AT" altLang="de-DE" i="1"/>
              <a:t>Identifizierung</a:t>
            </a:r>
          </a:p>
          <a:p>
            <a:pPr marL="0" indent="0" eaLnBrk="1" hangingPunct="1">
              <a:buFontTx/>
              <a:buChar char="-"/>
            </a:pPr>
            <a:r>
              <a:rPr lang="de-AT" altLang="de-DE"/>
              <a:t> Bindung zum Führer:</a:t>
            </a:r>
          </a:p>
          <a:p>
            <a:pPr marL="0" indent="0" eaLnBrk="1" hangingPunct="1">
              <a:buFontTx/>
              <a:buNone/>
            </a:pPr>
            <a:r>
              <a:rPr lang="de-AT" altLang="de-DE"/>
              <a:t>	</a:t>
            </a:r>
            <a:r>
              <a:rPr lang="de-AT" altLang="de-DE" i="1"/>
              <a:t>Objekt tritt an die Stelle des Ichideals</a:t>
            </a:r>
          </a:p>
        </p:txBody>
      </p:sp>
      <p:sp>
        <p:nvSpPr>
          <p:cNvPr id="52227" name="Text Box 3"/>
          <p:cNvSpPr txBox="1">
            <a:spLocks noChangeArrowheads="1"/>
          </p:cNvSpPr>
          <p:nvPr/>
        </p:nvSpPr>
        <p:spPr bwMode="auto">
          <a:xfrm>
            <a:off x="1270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4. Massenpsychologische Annäherung</a:t>
            </a:r>
          </a:p>
        </p:txBody>
      </p:sp>
    </p:spTree>
    <p:extLst>
      <p:ext uri="{BB962C8B-B14F-4D97-AF65-F5344CB8AC3E}">
        <p14:creationId xmlns:p14="http://schemas.microsoft.com/office/powerpoint/2010/main" val="7649654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body" idx="4294967295"/>
          </p:nvPr>
        </p:nvSpPr>
        <p:spPr>
          <a:xfrm>
            <a:off x="519113" y="692150"/>
            <a:ext cx="8229600" cy="5434013"/>
          </a:xfrm>
        </p:spPr>
        <p:txBody>
          <a:bodyPr/>
          <a:lstStyle/>
          <a:p>
            <a:pPr marL="0" indent="0" eaLnBrk="1" hangingPunct="1">
              <a:buFontTx/>
              <a:buNone/>
            </a:pPr>
            <a:r>
              <a:rPr lang="de-AT" altLang="de-DE" u="sng"/>
              <a:t>Identifizierung:</a:t>
            </a:r>
          </a:p>
          <a:p>
            <a:pPr marL="0" indent="0" eaLnBrk="1" hangingPunct="1">
              <a:buFontTx/>
              <a:buNone/>
            </a:pPr>
            <a:r>
              <a:rPr lang="de-AT" altLang="de-DE"/>
              <a:t>"Psychologischer Vorgang, durch den ein Subjekt einen Aspekt, eine Eigenschaft, ein Attribut des anderen assimiliert und sich vollständig oder teilweise nach dem Vorbild des anderen umwandelt." (Laplanche/Pontalis: 219) </a:t>
            </a:r>
          </a:p>
          <a:p>
            <a:pPr marL="0" indent="0" eaLnBrk="1" hangingPunct="1">
              <a:buFontTx/>
              <a:buNone/>
            </a:pPr>
            <a:r>
              <a:rPr lang="de-AT" altLang="de-DE"/>
              <a:t>Freud: ursprünglichste Form der Gefühlsbindung</a:t>
            </a:r>
          </a:p>
        </p:txBody>
      </p:sp>
      <p:sp>
        <p:nvSpPr>
          <p:cNvPr id="53251" name="Text Box 3"/>
          <p:cNvSpPr txBox="1">
            <a:spLocks noChangeArrowheads="1"/>
          </p:cNvSpPr>
          <p:nvPr/>
        </p:nvSpPr>
        <p:spPr bwMode="auto">
          <a:xfrm>
            <a:off x="1270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4. Massenpsychologische Annäherung</a:t>
            </a:r>
          </a:p>
        </p:txBody>
      </p:sp>
    </p:spTree>
    <p:extLst>
      <p:ext uri="{BB962C8B-B14F-4D97-AF65-F5344CB8AC3E}">
        <p14:creationId xmlns:p14="http://schemas.microsoft.com/office/powerpoint/2010/main" val="3086862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body" idx="4294967295"/>
          </p:nvPr>
        </p:nvSpPr>
        <p:spPr>
          <a:xfrm>
            <a:off x="519113" y="692150"/>
            <a:ext cx="8229600" cy="5434013"/>
          </a:xfrm>
        </p:spPr>
        <p:txBody>
          <a:bodyPr/>
          <a:lstStyle/>
          <a:p>
            <a:pPr marL="0" indent="0" eaLnBrk="1" hangingPunct="1">
              <a:buFontTx/>
              <a:buNone/>
            </a:pPr>
            <a:r>
              <a:rPr lang="de-AT" altLang="de-DE" sz="2800" u="sng"/>
              <a:t>Ichideal:</a:t>
            </a:r>
          </a:p>
          <a:p>
            <a:pPr marL="0" indent="0" eaLnBrk="1" hangingPunct="1">
              <a:buFontTx/>
              <a:buNone/>
            </a:pPr>
            <a:r>
              <a:rPr lang="de-AT" altLang="de-DE" sz="2800"/>
              <a:t>"Von Freud im Rahmen seiner zweiten Theorie des psychischen Apparates verwendeter Ausdruck: Instanz der Persönlichkeit, die aus der Konvergenz des Narzissmus (Idealisierung des Ichs) und den Identifizierungen mit den Eltern, ihren Substituten und den kollektiven Idealen entsteht. Als gesonderte Instanz stellt das Ichideal ein Vorbild dar, an das das Subjekt sich anzugleichen sucht." </a:t>
            </a:r>
            <a:br>
              <a:rPr lang="de-AT" altLang="de-DE" sz="2800"/>
            </a:br>
            <a:r>
              <a:rPr lang="de-AT" altLang="de-DE" sz="2800"/>
              <a:t>(Laplanche/Pontalis: 202f)</a:t>
            </a:r>
          </a:p>
        </p:txBody>
      </p:sp>
      <p:sp>
        <p:nvSpPr>
          <p:cNvPr id="54275" name="Text Box 3"/>
          <p:cNvSpPr txBox="1">
            <a:spLocks noChangeArrowheads="1"/>
          </p:cNvSpPr>
          <p:nvPr/>
        </p:nvSpPr>
        <p:spPr bwMode="auto">
          <a:xfrm>
            <a:off x="1270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4. Massenpsychologische Annäherung</a:t>
            </a:r>
          </a:p>
        </p:txBody>
      </p:sp>
    </p:spTree>
    <p:extLst>
      <p:ext uri="{BB962C8B-B14F-4D97-AF65-F5344CB8AC3E}">
        <p14:creationId xmlns:p14="http://schemas.microsoft.com/office/powerpoint/2010/main" val="36642808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body" idx="4294967295"/>
          </p:nvPr>
        </p:nvSpPr>
        <p:spPr>
          <a:xfrm>
            <a:off x="519113" y="549275"/>
            <a:ext cx="8229600" cy="5576888"/>
          </a:xfrm>
        </p:spPr>
        <p:txBody>
          <a:bodyPr/>
          <a:lstStyle/>
          <a:p>
            <a:pPr marL="0" indent="0" eaLnBrk="1" hangingPunct="1">
              <a:buFontTx/>
              <a:buNone/>
            </a:pPr>
            <a:r>
              <a:rPr lang="de-AT" altLang="de-DE"/>
              <a:t>Freuds zweites Modell des psychischen Apparats:</a:t>
            </a:r>
          </a:p>
          <a:p>
            <a:pPr marL="0" indent="0" eaLnBrk="1" hangingPunct="1">
              <a:buFontTx/>
              <a:buNone/>
            </a:pPr>
            <a:endParaRPr lang="de-AT" altLang="de-DE"/>
          </a:p>
          <a:p>
            <a:pPr marL="0" indent="0" eaLnBrk="1" hangingPunct="1">
              <a:buFontTx/>
              <a:buNone/>
            </a:pPr>
            <a:endParaRPr lang="de-AT" altLang="de-DE"/>
          </a:p>
          <a:p>
            <a:pPr marL="0" indent="0" eaLnBrk="1" hangingPunct="1">
              <a:buFontTx/>
              <a:buNone/>
            </a:pPr>
            <a:endParaRPr lang="de-AT" altLang="de-DE"/>
          </a:p>
          <a:p>
            <a:pPr marL="0" indent="0" eaLnBrk="1" hangingPunct="1">
              <a:buFontTx/>
              <a:buNone/>
            </a:pPr>
            <a:r>
              <a:rPr lang="de-AT" altLang="de-DE"/>
              <a:t>Über-Ich</a:t>
            </a:r>
          </a:p>
          <a:p>
            <a:pPr marL="0" indent="0" eaLnBrk="1" hangingPunct="1">
              <a:buFontTx/>
              <a:buNone/>
            </a:pPr>
            <a:r>
              <a:rPr lang="de-AT" altLang="de-DE"/>
              <a:t>= Ichideal</a:t>
            </a:r>
          </a:p>
        </p:txBody>
      </p:sp>
      <p:pic>
        <p:nvPicPr>
          <p:cNvPr id="55299" name="Picture 4" descr="Freuds E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7675" y="1484313"/>
            <a:ext cx="3217863" cy="496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300" name="Text Box 3"/>
          <p:cNvSpPr txBox="1">
            <a:spLocks noChangeArrowheads="1"/>
          </p:cNvSpPr>
          <p:nvPr/>
        </p:nvSpPr>
        <p:spPr bwMode="auto">
          <a:xfrm>
            <a:off x="1270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4. Massenpsychologische Annäherung</a:t>
            </a:r>
          </a:p>
        </p:txBody>
      </p:sp>
    </p:spTree>
    <p:extLst>
      <p:ext uri="{BB962C8B-B14F-4D97-AF65-F5344CB8AC3E}">
        <p14:creationId xmlns:p14="http://schemas.microsoft.com/office/powerpoint/2010/main" val="4111709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body" idx="4294967295"/>
          </p:nvPr>
        </p:nvSpPr>
        <p:spPr>
          <a:xfrm>
            <a:off x="519113" y="692150"/>
            <a:ext cx="8229600" cy="5434013"/>
          </a:xfrm>
        </p:spPr>
        <p:txBody>
          <a:bodyPr/>
          <a:lstStyle/>
          <a:p>
            <a:pPr marL="0" indent="0" eaLnBrk="1" hangingPunct="1">
              <a:lnSpc>
                <a:spcPct val="80000"/>
              </a:lnSpc>
              <a:buFontTx/>
              <a:buNone/>
            </a:pPr>
            <a:r>
              <a:rPr lang="de-AT" altLang="de-DE" sz="2400" u="sng"/>
              <a:t>Freudsche „Massenformel“:</a:t>
            </a:r>
          </a:p>
          <a:p>
            <a:pPr marL="0" indent="0" eaLnBrk="1" hangingPunct="1">
              <a:lnSpc>
                <a:spcPct val="80000"/>
              </a:lnSpc>
              <a:buFontTx/>
              <a:buNone/>
            </a:pPr>
            <a:r>
              <a:rPr lang="de-AT" altLang="de-DE" sz="2400"/>
              <a:t>"Eine solche primäre Masse ist eine Anzahl von Individuen, die ein und dasselbe Objekt an die Stelle ihres Ichideals gesetzt und sich infolgedessen in ihrem Ich miteinander identifiziert haben. Das Verhältnis lässt eine graphische Darstellung zu:</a:t>
            </a:r>
          </a:p>
          <a:p>
            <a:pPr marL="0" indent="0" eaLnBrk="1" hangingPunct="1">
              <a:lnSpc>
                <a:spcPct val="80000"/>
              </a:lnSpc>
              <a:buFontTx/>
              <a:buNone/>
            </a:pPr>
            <a:endParaRPr lang="de-AT" altLang="de-DE" sz="2400"/>
          </a:p>
          <a:p>
            <a:pPr marL="0" indent="0" eaLnBrk="1" hangingPunct="1">
              <a:lnSpc>
                <a:spcPct val="80000"/>
              </a:lnSpc>
              <a:buFontTx/>
              <a:buNone/>
            </a:pPr>
            <a:endParaRPr lang="de-AT" altLang="de-DE" sz="2400"/>
          </a:p>
          <a:p>
            <a:pPr marL="0" indent="0" eaLnBrk="1" hangingPunct="1">
              <a:lnSpc>
                <a:spcPct val="80000"/>
              </a:lnSpc>
              <a:buFontTx/>
              <a:buNone/>
            </a:pPr>
            <a:endParaRPr lang="de-AT" altLang="de-DE" sz="2400"/>
          </a:p>
          <a:p>
            <a:pPr marL="0" indent="0" eaLnBrk="1" hangingPunct="1">
              <a:lnSpc>
                <a:spcPct val="80000"/>
              </a:lnSpc>
              <a:buFontTx/>
              <a:buNone/>
            </a:pPr>
            <a:endParaRPr lang="de-AT" altLang="de-DE" sz="2400"/>
          </a:p>
          <a:p>
            <a:pPr marL="0" indent="0" eaLnBrk="1" hangingPunct="1">
              <a:lnSpc>
                <a:spcPct val="80000"/>
              </a:lnSpc>
              <a:buFontTx/>
              <a:buNone/>
            </a:pPr>
            <a:endParaRPr lang="de-AT" altLang="de-DE" sz="2400"/>
          </a:p>
          <a:p>
            <a:pPr marL="0" indent="0" eaLnBrk="1" hangingPunct="1">
              <a:lnSpc>
                <a:spcPct val="80000"/>
              </a:lnSpc>
              <a:buFontTx/>
              <a:buNone/>
            </a:pPr>
            <a:r>
              <a:rPr lang="de-AT" altLang="de-DE" sz="2400"/>
              <a:t>                                                                                 </a:t>
            </a:r>
          </a:p>
          <a:p>
            <a:pPr marL="0" indent="0" eaLnBrk="1" hangingPunct="1">
              <a:lnSpc>
                <a:spcPct val="80000"/>
              </a:lnSpc>
              <a:buFontTx/>
              <a:buNone/>
            </a:pPr>
            <a:endParaRPr lang="de-AT" altLang="de-DE" sz="2400"/>
          </a:p>
          <a:p>
            <a:pPr marL="0" indent="0" eaLnBrk="1" hangingPunct="1">
              <a:lnSpc>
                <a:spcPct val="80000"/>
              </a:lnSpc>
              <a:buFontTx/>
              <a:buNone/>
            </a:pPr>
            <a:endParaRPr lang="de-AT" altLang="de-DE" sz="2400"/>
          </a:p>
          <a:p>
            <a:pPr marL="0" indent="0" eaLnBrk="1" hangingPunct="1">
              <a:lnSpc>
                <a:spcPct val="80000"/>
              </a:lnSpc>
              <a:buFontTx/>
              <a:buNone/>
            </a:pPr>
            <a:r>
              <a:rPr lang="de-AT" altLang="de-DE" sz="2400"/>
              <a:t>(Freud 1921: 108)</a:t>
            </a:r>
          </a:p>
        </p:txBody>
      </p:sp>
      <p:pic>
        <p:nvPicPr>
          <p:cNvPr id="56323" name="Picture 4" descr="massen-schem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4425" y="3189288"/>
            <a:ext cx="5545138"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4" name="Text Box 3"/>
          <p:cNvSpPr txBox="1">
            <a:spLocks noChangeArrowheads="1"/>
          </p:cNvSpPr>
          <p:nvPr/>
        </p:nvSpPr>
        <p:spPr bwMode="auto">
          <a:xfrm>
            <a:off x="1270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4. Massenpsychologische Annäherung</a:t>
            </a:r>
          </a:p>
        </p:txBody>
      </p:sp>
    </p:spTree>
    <p:extLst>
      <p:ext uri="{BB962C8B-B14F-4D97-AF65-F5344CB8AC3E}">
        <p14:creationId xmlns:p14="http://schemas.microsoft.com/office/powerpoint/2010/main" val="3261081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body" idx="4294967295"/>
          </p:nvPr>
        </p:nvSpPr>
        <p:spPr>
          <a:xfrm>
            <a:off x="519113" y="692150"/>
            <a:ext cx="8229600" cy="5434013"/>
          </a:xfrm>
        </p:spPr>
        <p:txBody>
          <a:bodyPr/>
          <a:lstStyle/>
          <a:p>
            <a:pPr marL="0" indent="0" eaLnBrk="1" hangingPunct="1">
              <a:buFontTx/>
              <a:buNone/>
            </a:pPr>
            <a:r>
              <a:rPr lang="de-AT" altLang="de-DE"/>
              <a:t>Masse als „kollektiver Narzissmus“ (Adorno) bietet:</a:t>
            </a:r>
          </a:p>
          <a:p>
            <a:pPr marL="0" indent="0" eaLnBrk="1" hangingPunct="1">
              <a:buFontTx/>
              <a:buChar char="-"/>
            </a:pPr>
            <a:r>
              <a:rPr lang="de-AT" altLang="de-DE"/>
              <a:t> Narzisstische Teilhabe an Größe, Halt und Sicherheit</a:t>
            </a:r>
          </a:p>
          <a:p>
            <a:pPr marL="0" indent="0" eaLnBrk="1" hangingPunct="1">
              <a:buFontTx/>
              <a:buChar char="-"/>
            </a:pPr>
            <a:r>
              <a:rPr lang="de-AT" altLang="de-DE"/>
              <a:t> Aufhebung von Verdrängungsschranken, damit die Möglichkeit Konflikte zwischen v.a. aggressiven Strebungen und Über-Ich abzuwehren</a:t>
            </a:r>
          </a:p>
          <a:p>
            <a:pPr marL="0" indent="0" eaLnBrk="1" hangingPunct="1">
              <a:buFontTx/>
              <a:buNone/>
            </a:pPr>
            <a:r>
              <a:rPr lang="de-AT" altLang="de-DE">
                <a:sym typeface="Wingdings" pitchFamily="2" charset="2"/>
              </a:rPr>
              <a:t> „Schiefheilung mannigfaltiger Neurosen“</a:t>
            </a:r>
            <a:endParaRPr lang="de-AT" altLang="de-DE"/>
          </a:p>
        </p:txBody>
      </p:sp>
      <p:sp>
        <p:nvSpPr>
          <p:cNvPr id="57347" name="Text Box 3"/>
          <p:cNvSpPr txBox="1">
            <a:spLocks noChangeArrowheads="1"/>
          </p:cNvSpPr>
          <p:nvPr/>
        </p:nvSpPr>
        <p:spPr bwMode="auto">
          <a:xfrm>
            <a:off x="1270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4. Massenpsychologische Annäherung</a:t>
            </a:r>
          </a:p>
        </p:txBody>
      </p:sp>
    </p:spTree>
    <p:extLst>
      <p:ext uri="{BB962C8B-B14F-4D97-AF65-F5344CB8AC3E}">
        <p14:creationId xmlns:p14="http://schemas.microsoft.com/office/powerpoint/2010/main" val="33057144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body" idx="4294967295"/>
          </p:nvPr>
        </p:nvSpPr>
        <p:spPr>
          <a:xfrm>
            <a:off x="525463" y="333375"/>
            <a:ext cx="8229600" cy="5865813"/>
          </a:xfrm>
        </p:spPr>
        <p:txBody>
          <a:bodyPr/>
          <a:lstStyle/>
          <a:p>
            <a:pPr marL="0" indent="0" eaLnBrk="1" hangingPunct="1">
              <a:lnSpc>
                <a:spcPct val="80000"/>
              </a:lnSpc>
              <a:buFontTx/>
              <a:buNone/>
            </a:pPr>
            <a:r>
              <a:rPr lang="de-AT" altLang="de-DE" sz="2200" u="sng"/>
              <a:t>Führer und Ideologie der Masse:</a:t>
            </a:r>
          </a:p>
          <a:p>
            <a:pPr marL="0" indent="0" eaLnBrk="1" hangingPunct="1">
              <a:lnSpc>
                <a:spcPct val="80000"/>
              </a:lnSpc>
              <a:buFontTx/>
              <a:buNone/>
            </a:pPr>
            <a:r>
              <a:rPr lang="de-AT" altLang="de-DE" sz="2200"/>
              <a:t>"Nun gäbe es in der Morphologie der Massen noch viel zu untersuchen und zu beschreiben. (…) Vor allem würde uns der Unterschied zwischen Massen, die einen Führer haben, und führerlosen Massen beschäftigen. Ob nicht die Massen mit Führer die ursprünglicheren und vollständigeren sind, ob in den anderen der Führer nicht durch eine Idee, ein Abstraktum ersetzt sein kann, wozu ja schon die religiösen Massen mit ihrem unaufzeigbaren Oberhaupt die Überleitung bilden, ob nicht eine gemeinsame Tendenz, ein Wunsch, an dem eine Vielheit Anteil nehmen kann, den nämlichen Ersatz leistet. Dieses Abstrakte könnte sich wiederum mehr oder weniger vollkommen in der Person eines gleichsam sekundären Führers verkörpern, und aus der Beziehung zwischen Idee und Führer ergäben sich interessante Mannigfaltigkeiten. Der Führer oder die führende Idee könnten auch sozusagen negativ werden; der Haß gegen eine bestimmte Person oder Institution könnte ebenso einigend wirken und ähnliche Gefühlsbindungen hervorrufen wie die positive Anhänglichkeit. Es fragte sich dann auch, ob der Führer für das Wesen der Masse wirklich unerläßlich ist und anderes mehr." </a:t>
            </a:r>
            <a:br>
              <a:rPr lang="de-AT" altLang="de-DE" sz="2200"/>
            </a:br>
            <a:r>
              <a:rPr lang="de-AT" altLang="de-DE" sz="2200"/>
              <a:t>(Freud 1921: 94)</a:t>
            </a:r>
          </a:p>
        </p:txBody>
      </p:sp>
      <p:sp>
        <p:nvSpPr>
          <p:cNvPr id="58371" name="Text Box 3"/>
          <p:cNvSpPr txBox="1">
            <a:spLocks noChangeArrowheads="1"/>
          </p:cNvSpPr>
          <p:nvPr/>
        </p:nvSpPr>
        <p:spPr bwMode="auto">
          <a:xfrm>
            <a:off x="1270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4. Massenpsychologische Annäherung</a:t>
            </a:r>
          </a:p>
        </p:txBody>
      </p:sp>
    </p:spTree>
    <p:extLst>
      <p:ext uri="{BB962C8B-B14F-4D97-AF65-F5344CB8AC3E}">
        <p14:creationId xmlns:p14="http://schemas.microsoft.com/office/powerpoint/2010/main" val="39690144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body" idx="4294967295"/>
          </p:nvPr>
        </p:nvSpPr>
        <p:spPr>
          <a:xfrm>
            <a:off x="519113" y="692150"/>
            <a:ext cx="8229600" cy="5434013"/>
          </a:xfrm>
        </p:spPr>
        <p:txBody>
          <a:bodyPr/>
          <a:lstStyle/>
          <a:p>
            <a:pPr marL="0" indent="0" eaLnBrk="1" hangingPunct="1">
              <a:buFontTx/>
              <a:buNone/>
            </a:pPr>
            <a:r>
              <a:rPr lang="de-AT" altLang="de-DE" sz="3000" u="sng"/>
              <a:t>Antisemitismus/Rassismus und Nationalismus:</a:t>
            </a:r>
          </a:p>
          <a:p>
            <a:pPr marL="0" indent="0" eaLnBrk="1" hangingPunct="1">
              <a:buFontTx/>
              <a:buNone/>
            </a:pPr>
            <a:r>
              <a:rPr lang="de-AT" altLang="de-DE" sz="3000"/>
              <a:t>"Der moderne Antisemitismus ist vor allem anderen durch seine Verknüpfung mit dem Nationalismus konstituiert. Seit nunmehr zweihundert Jahren ist die Geschichte des Antisemitismus wesentlich die Geschichte eines Judenbildes, das von einem nationalen Selbstbild abgegrenzt wird." (Holz 2001: 12f)</a:t>
            </a:r>
            <a:br>
              <a:rPr lang="de-AT" altLang="de-DE" sz="3000"/>
            </a:br>
            <a:r>
              <a:rPr lang="de-AT" altLang="de-DE" sz="3000">
                <a:sym typeface="Wingdings" pitchFamily="2" charset="2"/>
              </a:rPr>
              <a:t> das gilt auch für den modernen Rassismus</a:t>
            </a:r>
            <a:endParaRPr lang="de-AT" altLang="de-DE" sz="3000"/>
          </a:p>
        </p:txBody>
      </p:sp>
      <p:sp>
        <p:nvSpPr>
          <p:cNvPr id="59395" name="Text Box 3"/>
          <p:cNvSpPr txBox="1">
            <a:spLocks noChangeArrowheads="1"/>
          </p:cNvSpPr>
          <p:nvPr/>
        </p:nvSpPr>
        <p:spPr bwMode="auto">
          <a:xfrm>
            <a:off x="1270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4. Massenpsychologische Annäherung</a:t>
            </a:r>
          </a:p>
        </p:txBody>
      </p:sp>
    </p:spTree>
    <p:extLst>
      <p:ext uri="{BB962C8B-B14F-4D97-AF65-F5344CB8AC3E}">
        <p14:creationId xmlns:p14="http://schemas.microsoft.com/office/powerpoint/2010/main" val="763075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body" idx="4294967295"/>
          </p:nvPr>
        </p:nvSpPr>
        <p:spPr>
          <a:xfrm>
            <a:off x="519113" y="692150"/>
            <a:ext cx="8229600" cy="5434013"/>
          </a:xfrm>
        </p:spPr>
        <p:txBody>
          <a:bodyPr/>
          <a:lstStyle/>
          <a:p>
            <a:pPr marL="0" indent="0" eaLnBrk="1" hangingPunct="1">
              <a:buFontTx/>
              <a:buNone/>
            </a:pPr>
            <a:r>
              <a:rPr lang="de-AT" altLang="de-DE" sz="2400" u="sng"/>
              <a:t>Nationalismus:</a:t>
            </a:r>
          </a:p>
          <a:p>
            <a:pPr marL="0" indent="0" eaLnBrk="1" hangingPunct="1">
              <a:buFontTx/>
              <a:buNone/>
            </a:pPr>
            <a:r>
              <a:rPr lang="de-AT" altLang="de-DE" sz="2400"/>
              <a:t>Liberaler, emanzipatorischer Nationalismus:</a:t>
            </a:r>
            <a:br>
              <a:rPr lang="de-AT" altLang="de-DE" sz="2400"/>
            </a:br>
            <a:r>
              <a:rPr lang="de-AT" altLang="de-DE" sz="2400"/>
              <a:t>Gegen Feudal- oder Kolonialherrschaft gerichtet; Idee: alle, die auf dem Staatsgebiet leben, erhalten Staatsbürgerschaft; liberaler Volksbegriff; Prototyp: Frankreich, USA</a:t>
            </a:r>
          </a:p>
          <a:p>
            <a:pPr marL="0" indent="0" eaLnBrk="1" hangingPunct="1">
              <a:buFontTx/>
              <a:buNone/>
            </a:pPr>
            <a:r>
              <a:rPr lang="de-AT" altLang="de-DE" sz="2400"/>
              <a:t>vs. </a:t>
            </a:r>
          </a:p>
          <a:p>
            <a:pPr marL="0" indent="0" eaLnBrk="1" hangingPunct="1">
              <a:buFontTx/>
              <a:buNone/>
            </a:pPr>
            <a:r>
              <a:rPr lang="de-AT" altLang="de-DE" sz="2400"/>
              <a:t>Völkischer oder Kultur-Nationalismus:</a:t>
            </a:r>
            <a:br>
              <a:rPr lang="de-AT" altLang="de-DE" sz="2400"/>
            </a:br>
            <a:r>
              <a:rPr lang="de-AT" altLang="de-DE" sz="2400"/>
              <a:t>Zielt auf die Vereinigung von Menschen mit gemeinsamer Abstammung oder „Kultur“; rassischer oder ethnischer Volksbegriff; Prototyp: Deutschland</a:t>
            </a:r>
          </a:p>
          <a:p>
            <a:pPr marL="0" indent="0" eaLnBrk="1" hangingPunct="1">
              <a:buFontTx/>
              <a:buNone/>
            </a:pPr>
            <a:r>
              <a:rPr lang="de-AT" altLang="de-DE" sz="2400">
                <a:sym typeface="Wingdings" pitchFamily="2" charset="2"/>
              </a:rPr>
              <a:t> „vorgestellte Gemeinschaft“ (Anderson)</a:t>
            </a:r>
          </a:p>
          <a:p>
            <a:pPr marL="0" indent="0" eaLnBrk="1" hangingPunct="1">
              <a:buFontTx/>
              <a:buNone/>
            </a:pPr>
            <a:endParaRPr lang="de-AT" altLang="de-DE">
              <a:sym typeface="Wingdings" pitchFamily="2" charset="2"/>
            </a:endParaRPr>
          </a:p>
        </p:txBody>
      </p:sp>
      <p:sp>
        <p:nvSpPr>
          <p:cNvPr id="60419" name="Text Box 3"/>
          <p:cNvSpPr txBox="1">
            <a:spLocks noChangeArrowheads="1"/>
          </p:cNvSpPr>
          <p:nvPr/>
        </p:nvSpPr>
        <p:spPr bwMode="auto">
          <a:xfrm>
            <a:off x="1270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4. Massenpsychologische Annäherung</a:t>
            </a:r>
          </a:p>
        </p:txBody>
      </p:sp>
    </p:spTree>
    <p:extLst>
      <p:ext uri="{BB962C8B-B14F-4D97-AF65-F5344CB8AC3E}">
        <p14:creationId xmlns:p14="http://schemas.microsoft.com/office/powerpoint/2010/main" val="231370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4294967295"/>
          </p:nvPr>
        </p:nvSpPr>
        <p:spPr>
          <a:xfrm>
            <a:off x="519113" y="692150"/>
            <a:ext cx="8229600" cy="5434013"/>
          </a:xfrm>
        </p:spPr>
        <p:txBody>
          <a:bodyPr/>
          <a:lstStyle/>
          <a:p>
            <a:pPr marL="0" indent="0" eaLnBrk="1" hangingPunct="1">
              <a:lnSpc>
                <a:spcPct val="90000"/>
              </a:lnSpc>
              <a:buFontTx/>
              <a:buNone/>
            </a:pPr>
            <a:r>
              <a:rPr lang="de-AT" altLang="de-DE" sz="2800"/>
              <a:t>Wolfgang Benz über die Antisemitismus-Pädagogik: </a:t>
            </a:r>
          </a:p>
          <a:p>
            <a:pPr marL="0" indent="0" eaLnBrk="1" hangingPunct="1">
              <a:lnSpc>
                <a:spcPct val="90000"/>
              </a:lnSpc>
              <a:buFontTx/>
              <a:buNone/>
            </a:pPr>
            <a:r>
              <a:rPr lang="de-AT" altLang="de-DE" sz="2800"/>
              <a:t>„Man darf nicht den Antisemitismus mit der Geschichte der Juden oder mit jüdischer Kultur oder Religion ineinander mengen, denn dann entsteht ein Brei in den Gehirnen. Am Ende bleibt hängen, dass es eben doch etwas mit den Juden zu tun haben müsse.“</a:t>
            </a:r>
          </a:p>
          <a:p>
            <a:pPr marL="0" indent="0" eaLnBrk="1" hangingPunct="1">
              <a:lnSpc>
                <a:spcPct val="90000"/>
              </a:lnSpc>
              <a:buFont typeface="Wingdings" pitchFamily="2" charset="2"/>
              <a:buChar char="à"/>
            </a:pPr>
            <a:r>
              <a:rPr lang="de-AT" altLang="de-DE" sz="2800"/>
              <a:t>Die kritische Forschung richtet sich voll und ganz auf diejenigen, die die Vorurteile haben</a:t>
            </a:r>
          </a:p>
          <a:p>
            <a:pPr marL="0" indent="0" eaLnBrk="1" hangingPunct="1">
              <a:lnSpc>
                <a:spcPct val="90000"/>
              </a:lnSpc>
              <a:buFontTx/>
              <a:buNone/>
            </a:pPr>
            <a:r>
              <a:rPr lang="de-AT" altLang="de-DE" sz="2800"/>
              <a:t>Aber: Dabei werden gerade die Betroffenen als reale Personen ein zweites Mal ausgeblendet </a:t>
            </a:r>
            <a:endParaRPr lang="de-DE" altLang="de-DE" sz="2800"/>
          </a:p>
          <a:p>
            <a:pPr marL="0" indent="0" eaLnBrk="1" hangingPunct="1">
              <a:lnSpc>
                <a:spcPct val="90000"/>
              </a:lnSpc>
              <a:buFont typeface="Wingdings" pitchFamily="2" charset="2"/>
              <a:buChar char="à"/>
            </a:pPr>
            <a:endParaRPr lang="de-AT" altLang="de-DE" sz="2800"/>
          </a:p>
        </p:txBody>
      </p:sp>
      <p:sp>
        <p:nvSpPr>
          <p:cNvPr id="3075" name="Text Box 3"/>
          <p:cNvSpPr txBox="1">
            <a:spLocks noChangeArrowheads="1"/>
          </p:cNvSpPr>
          <p:nvPr/>
        </p:nvSpPr>
        <p:spPr bwMode="auto">
          <a:xfrm>
            <a:off x="0" y="6580188"/>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Exkurs zu den Aporien der Antisemitismus- und Rassismusforschung</a:t>
            </a:r>
          </a:p>
        </p:txBody>
      </p:sp>
    </p:spTree>
    <p:extLst>
      <p:ext uri="{BB962C8B-B14F-4D97-AF65-F5344CB8AC3E}">
        <p14:creationId xmlns:p14="http://schemas.microsoft.com/office/powerpoint/2010/main" val="9179260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body" idx="4294967295"/>
          </p:nvPr>
        </p:nvSpPr>
        <p:spPr>
          <a:xfrm>
            <a:off x="519113" y="692150"/>
            <a:ext cx="8229600" cy="5434013"/>
          </a:xfrm>
        </p:spPr>
        <p:txBody>
          <a:bodyPr/>
          <a:lstStyle/>
          <a:p>
            <a:pPr marL="0" indent="0" eaLnBrk="1" hangingPunct="1">
              <a:lnSpc>
                <a:spcPct val="90000"/>
              </a:lnSpc>
              <a:buFont typeface="Wingdings" pitchFamily="2" charset="2"/>
              <a:buChar char="à"/>
            </a:pPr>
            <a:r>
              <a:rPr lang="de-AT" altLang="de-DE" sz="2400"/>
              <a:t> Beide Arten von Nationalismus gibt es erst seit dem Anfang der Moderne; und historisch war auch der liberale Nationalismus mit Ausschlüssen verbunden und konnte in den Kulturnationalismus „umschlagen“</a:t>
            </a:r>
          </a:p>
          <a:p>
            <a:pPr marL="0" indent="0" eaLnBrk="1" hangingPunct="1">
              <a:lnSpc>
                <a:spcPct val="90000"/>
              </a:lnSpc>
              <a:buFont typeface="Wingdings" pitchFamily="2" charset="2"/>
              <a:buChar char="à"/>
            </a:pPr>
            <a:r>
              <a:rPr lang="de-AT" altLang="de-DE" sz="2400"/>
              <a:t> zumindest letzterer funktioniert nach dem Freudschen Massenformel:</a:t>
            </a:r>
          </a:p>
          <a:p>
            <a:pPr marL="0" indent="0" eaLnBrk="1" hangingPunct="1">
              <a:lnSpc>
                <a:spcPct val="90000"/>
              </a:lnSpc>
              <a:buFont typeface="Wingdings" pitchFamily="2" charset="2"/>
              <a:buNone/>
            </a:pPr>
            <a:r>
              <a:rPr lang="de-AT" altLang="de-DE" sz="2400"/>
              <a:t>Im Zentrum: Idee einer Nation/eines Volkes als kollektiv geteiltes, idealisiertes, libidinös besetztes Objekt; abgegrenzt gegen:</a:t>
            </a:r>
            <a:br>
              <a:rPr lang="de-AT" altLang="de-DE" sz="2400"/>
            </a:br>
            <a:r>
              <a:rPr lang="de-AT" altLang="de-DE" sz="2400"/>
              <a:t>- andere Nationen/Völker</a:t>
            </a:r>
            <a:br>
              <a:rPr lang="de-AT" altLang="de-DE" sz="2400"/>
            </a:br>
            <a:r>
              <a:rPr lang="de-AT" altLang="de-DE" sz="2400"/>
              <a:t>- dem Juden als keiner Nation Zugehörigem</a:t>
            </a:r>
          </a:p>
          <a:p>
            <a:pPr marL="0" indent="0" eaLnBrk="1" hangingPunct="1">
              <a:lnSpc>
                <a:spcPct val="90000"/>
              </a:lnSpc>
              <a:buFont typeface="Wingdings" pitchFamily="2" charset="2"/>
              <a:buNone/>
            </a:pPr>
            <a:endParaRPr lang="de-AT" altLang="de-DE" sz="2400"/>
          </a:p>
          <a:p>
            <a:pPr marL="0" indent="0" eaLnBrk="1" hangingPunct="1">
              <a:lnSpc>
                <a:spcPct val="90000"/>
              </a:lnSpc>
              <a:buFont typeface="Wingdings" pitchFamily="2" charset="2"/>
              <a:buNone/>
            </a:pPr>
            <a:r>
              <a:rPr lang="de-AT" altLang="de-DE" sz="2400">
                <a:sym typeface="Wingdings" pitchFamily="2" charset="2"/>
              </a:rPr>
              <a:t> In Nationalstaaten ist dieser Nationalismus das Fundament für nationalistische </a:t>
            </a:r>
            <a:r>
              <a:rPr lang="de-AT" altLang="de-DE" sz="2400" i="1">
                <a:sym typeface="Wingdings" pitchFamily="2" charset="2"/>
              </a:rPr>
              <a:t>Bewegungen</a:t>
            </a:r>
            <a:r>
              <a:rPr lang="de-AT" altLang="de-DE" sz="2400">
                <a:sym typeface="Wingdings" pitchFamily="2" charset="2"/>
              </a:rPr>
              <a:t> als politische Kraft, meist in Krisenzeiten virulent</a:t>
            </a:r>
            <a:endParaRPr lang="de-AT" altLang="de-DE" sz="2400"/>
          </a:p>
        </p:txBody>
      </p:sp>
      <p:sp>
        <p:nvSpPr>
          <p:cNvPr id="61443" name="Text Box 3"/>
          <p:cNvSpPr txBox="1">
            <a:spLocks noChangeArrowheads="1"/>
          </p:cNvSpPr>
          <p:nvPr/>
        </p:nvSpPr>
        <p:spPr bwMode="auto">
          <a:xfrm>
            <a:off x="1270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4. Massenpsychologische Annäherung</a:t>
            </a:r>
          </a:p>
        </p:txBody>
      </p:sp>
    </p:spTree>
    <p:extLst>
      <p:ext uri="{BB962C8B-B14F-4D97-AF65-F5344CB8AC3E}">
        <p14:creationId xmlns:p14="http://schemas.microsoft.com/office/powerpoint/2010/main" val="26349609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body" idx="4294967295"/>
          </p:nvPr>
        </p:nvSpPr>
        <p:spPr>
          <a:xfrm>
            <a:off x="519113" y="692150"/>
            <a:ext cx="8229600" cy="5434013"/>
          </a:xfrm>
        </p:spPr>
        <p:txBody>
          <a:bodyPr/>
          <a:lstStyle/>
          <a:p>
            <a:pPr marL="0" indent="0" eaLnBrk="1" hangingPunct="1">
              <a:buFontTx/>
              <a:buNone/>
            </a:pPr>
            <a:r>
              <a:rPr lang="de-AT" altLang="de-DE" u="sng"/>
              <a:t>Vom Alltagsnationalismus/-patriotismus zur nationalistischen Bewegung:</a:t>
            </a:r>
          </a:p>
          <a:p>
            <a:pPr marL="0" indent="0" eaLnBrk="1" hangingPunct="1">
              <a:buFontTx/>
              <a:buNone/>
            </a:pPr>
            <a:r>
              <a:rPr lang="de-AT" altLang="de-DE"/>
              <a:t>Nation als positive und Ethnozentrismus/Rassismus und Antisemitismus als negative Leitideen/Ideale schweißen immer schon zusammen;</a:t>
            </a:r>
            <a:br>
              <a:rPr lang="de-AT" altLang="de-DE"/>
            </a:br>
            <a:r>
              <a:rPr lang="de-AT" altLang="de-DE">
                <a:sym typeface="Wingdings" pitchFamily="2" charset="2"/>
              </a:rPr>
              <a:t></a:t>
            </a:r>
            <a:r>
              <a:rPr lang="de-AT" altLang="de-DE"/>
              <a:t> Entstehung einer </a:t>
            </a:r>
            <a:r>
              <a:rPr lang="de-AT" altLang="de-DE" i="1"/>
              <a:t>Bewegung</a:t>
            </a:r>
            <a:r>
              <a:rPr lang="de-AT" altLang="de-DE"/>
              <a:t> durch</a:t>
            </a:r>
            <a:br>
              <a:rPr lang="de-AT" altLang="de-DE"/>
            </a:br>
            <a:r>
              <a:rPr lang="de-AT" altLang="de-DE"/>
              <a:t>(Re-)Personalisierung der Ideale der Eigengruppe (Freud: „sekundärer Führer)</a:t>
            </a:r>
          </a:p>
        </p:txBody>
      </p:sp>
      <p:sp>
        <p:nvSpPr>
          <p:cNvPr id="62467" name="Text Box 3"/>
          <p:cNvSpPr txBox="1">
            <a:spLocks noChangeArrowheads="1"/>
          </p:cNvSpPr>
          <p:nvPr/>
        </p:nvSpPr>
        <p:spPr bwMode="auto">
          <a:xfrm>
            <a:off x="1270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4. Massenpsychologische Annäherung</a:t>
            </a:r>
          </a:p>
        </p:txBody>
      </p:sp>
    </p:spTree>
    <p:extLst>
      <p:ext uri="{BB962C8B-B14F-4D97-AF65-F5344CB8AC3E}">
        <p14:creationId xmlns:p14="http://schemas.microsoft.com/office/powerpoint/2010/main" val="32327955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body" idx="4294967295"/>
          </p:nvPr>
        </p:nvSpPr>
        <p:spPr>
          <a:xfrm>
            <a:off x="519113" y="549275"/>
            <a:ext cx="8229600" cy="5434013"/>
          </a:xfrm>
        </p:spPr>
        <p:txBody>
          <a:bodyPr/>
          <a:lstStyle/>
          <a:p>
            <a:pPr marL="0" indent="0" eaLnBrk="1" hangingPunct="1">
              <a:buFontTx/>
              <a:buNone/>
            </a:pPr>
            <a:r>
              <a:rPr lang="de-AT" altLang="de-DE" u="sng" dirty="0"/>
              <a:t>Führer, Masse, Feindbild</a:t>
            </a:r>
          </a:p>
          <a:p>
            <a:pPr marL="0" indent="0" eaLnBrk="1" hangingPunct="1">
              <a:buFontTx/>
              <a:buNone/>
            </a:pPr>
            <a:r>
              <a:rPr lang="de-AT" altLang="de-DE" dirty="0"/>
              <a:t>„In seiner Eigenschaft als kollektives Über-Ich ist der Führer imstande, die Masse zu einem einzigen Gruppen-Ich zusammenzuschweißen, das – je nach </a:t>
            </a:r>
            <a:r>
              <a:rPr lang="de-AT" altLang="de-DE" i="1" dirty="0"/>
              <a:t>seinem</a:t>
            </a:r>
            <a:r>
              <a:rPr lang="de-AT" altLang="de-DE" dirty="0"/>
              <a:t> Willen – emotionale Triebabfuhren entfesselt oder bremst. Der Führer sichert die Treue seiner Anhänger, indem er ihrer aufgestauten Aggression ein äußeres Ziel bietet." </a:t>
            </a:r>
          </a:p>
          <a:p>
            <a:pPr marL="0" indent="0" eaLnBrk="1" hangingPunct="1">
              <a:buFontTx/>
              <a:buNone/>
            </a:pPr>
            <a:r>
              <a:rPr lang="de-AT" altLang="de-DE" dirty="0"/>
              <a:t>(Simmel 1946: 294)</a:t>
            </a:r>
          </a:p>
        </p:txBody>
      </p:sp>
      <p:sp>
        <p:nvSpPr>
          <p:cNvPr id="63491" name="Text Box 3"/>
          <p:cNvSpPr txBox="1">
            <a:spLocks noChangeArrowheads="1"/>
          </p:cNvSpPr>
          <p:nvPr/>
        </p:nvSpPr>
        <p:spPr bwMode="auto">
          <a:xfrm>
            <a:off x="1270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4. Massenpsychologische Annäherung</a:t>
            </a:r>
          </a:p>
        </p:txBody>
      </p:sp>
    </p:spTree>
    <p:extLst>
      <p:ext uri="{BB962C8B-B14F-4D97-AF65-F5344CB8AC3E}">
        <p14:creationId xmlns:p14="http://schemas.microsoft.com/office/powerpoint/2010/main" val="39646280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body" idx="4294967295"/>
          </p:nvPr>
        </p:nvSpPr>
        <p:spPr>
          <a:xfrm>
            <a:off x="519113" y="692150"/>
            <a:ext cx="8229600" cy="5434013"/>
          </a:xfrm>
        </p:spPr>
        <p:txBody>
          <a:bodyPr/>
          <a:lstStyle/>
          <a:p>
            <a:pPr marL="0" indent="0" eaLnBrk="1" hangingPunct="1">
              <a:lnSpc>
                <a:spcPct val="90000"/>
              </a:lnSpc>
              <a:buFontTx/>
              <a:buNone/>
            </a:pPr>
            <a:r>
              <a:rPr lang="de-AT" altLang="de-DE" sz="2400"/>
              <a:t>"Der narzisstische Gewinn ist offensichtlich. Die faschistische Propaganda sagt immerzu (…), dass die Anhänger, einfach weil sie dazugehören, besser, höherstehend und reiner seien als die, die ausgeschlossen sind. Zugleich wird jederlei Kritik oder Selbsterkenntnis als narzisstische Einbuße übelgenommen und ruft Wut hervor. Das erklärt die heftige Reaktion aller Faschisten gegen alles, was ihnen als 'zersetzend' gilt, was die von ihnen borniert festgehaltenen Werte entwertet, und die Feindschaft vorurteilsvoller Menschen gegen jederlei Introspektion. Die Konzentration der Feindseligkeit auf die Fremdgruppe beseitigt zugleich die Intoleranz innerhalb der eigenen Masse, zu welcher sonst ein höchst ambivalentes Verhältnis bestünde" </a:t>
            </a:r>
            <a:br>
              <a:rPr lang="de-AT" altLang="de-DE" sz="2400"/>
            </a:br>
            <a:r>
              <a:rPr lang="de-AT" altLang="de-DE" sz="2400"/>
              <a:t>(Adorno 1951: 333)</a:t>
            </a:r>
          </a:p>
        </p:txBody>
      </p:sp>
      <p:sp>
        <p:nvSpPr>
          <p:cNvPr id="64515" name="Text Box 3"/>
          <p:cNvSpPr txBox="1">
            <a:spLocks noChangeArrowheads="1"/>
          </p:cNvSpPr>
          <p:nvPr/>
        </p:nvSpPr>
        <p:spPr bwMode="auto">
          <a:xfrm>
            <a:off x="1270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4. Massenpsychologische Annäherung</a:t>
            </a:r>
          </a:p>
        </p:txBody>
      </p:sp>
    </p:spTree>
    <p:extLst>
      <p:ext uri="{BB962C8B-B14F-4D97-AF65-F5344CB8AC3E}">
        <p14:creationId xmlns:p14="http://schemas.microsoft.com/office/powerpoint/2010/main" val="24923501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body" idx="4294967295"/>
          </p:nvPr>
        </p:nvSpPr>
        <p:spPr>
          <a:xfrm>
            <a:off x="519113" y="333375"/>
            <a:ext cx="8229600" cy="5434013"/>
          </a:xfrm>
        </p:spPr>
        <p:txBody>
          <a:bodyPr/>
          <a:lstStyle/>
          <a:p>
            <a:pPr marL="0" indent="0" eaLnBrk="1" hangingPunct="1">
              <a:buFontTx/>
              <a:buNone/>
            </a:pPr>
            <a:r>
              <a:rPr lang="de-AT" altLang="de-DE" sz="2800" u="sng"/>
              <a:t>Propaganda:</a:t>
            </a:r>
          </a:p>
          <a:p>
            <a:pPr marL="0" indent="0" eaLnBrk="1" hangingPunct="1">
              <a:buFontTx/>
              <a:buNone/>
            </a:pPr>
            <a:r>
              <a:rPr lang="de-AT" altLang="de-DE" sz="2800"/>
              <a:t>"Die </a:t>
            </a:r>
            <a:r>
              <a:rPr lang="de-AT" altLang="de-DE" sz="2800" i="1"/>
              <a:t>Überredungsmittel</a:t>
            </a:r>
            <a:r>
              <a:rPr lang="de-AT" altLang="de-DE" sz="2800"/>
              <a:t> der Führer sind, abgesehen von ihrem Nimbus [d.h. Ansehen], die Faktoren, die wir schon wiederholt aufgezählt haben. Um sie geschickt zu handhaben, muss der Führer, wenigstens unbewusst, die Psychologie der Massen erfasst haben und wissen, wie man zu ihnen zu sprechen hat (…) Er muss eine besondere Beredsamkeit besitzen, die aus energischen Behauptungen, die nicht zu beweisen sind, und eindrucksvollen, von ganz allgemeinen Urteilen umrahmten Bildern zusammengesetzt ist." (Le Bon, zit. nach Simmel 1946)</a:t>
            </a:r>
          </a:p>
          <a:p>
            <a:pPr marL="0" indent="0" eaLnBrk="1" hangingPunct="1">
              <a:buFontTx/>
              <a:buNone/>
            </a:pPr>
            <a:endParaRPr lang="de-AT" altLang="de-DE" sz="2800"/>
          </a:p>
        </p:txBody>
      </p:sp>
      <p:sp>
        <p:nvSpPr>
          <p:cNvPr id="65539" name="Text Box 3"/>
          <p:cNvSpPr txBox="1">
            <a:spLocks noChangeArrowheads="1"/>
          </p:cNvSpPr>
          <p:nvPr/>
        </p:nvSpPr>
        <p:spPr bwMode="auto">
          <a:xfrm>
            <a:off x="1270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4. Massenpsychologische Annäherung</a:t>
            </a:r>
          </a:p>
        </p:txBody>
      </p:sp>
    </p:spTree>
    <p:extLst>
      <p:ext uri="{BB962C8B-B14F-4D97-AF65-F5344CB8AC3E}">
        <p14:creationId xmlns:p14="http://schemas.microsoft.com/office/powerpoint/2010/main" val="22876337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body" idx="4294967295"/>
          </p:nvPr>
        </p:nvSpPr>
        <p:spPr>
          <a:xfrm>
            <a:off x="519113" y="692150"/>
            <a:ext cx="8229600" cy="5434013"/>
          </a:xfrm>
        </p:spPr>
        <p:txBody>
          <a:bodyPr/>
          <a:lstStyle/>
          <a:p>
            <a:pPr marL="0" indent="0" eaLnBrk="1" hangingPunct="1">
              <a:lnSpc>
                <a:spcPct val="90000"/>
              </a:lnSpc>
              <a:buFontTx/>
              <a:buNone/>
            </a:pPr>
            <a:r>
              <a:rPr lang="de-AT" altLang="de-DE" sz="2400"/>
              <a:t>"Der Reformer und der Revolutionär verallgemeinern das begrifflose Unbehagen des Publikums zu einem gesteigerten Bewusstsein seiner faktischen Notlage. Diffuse Klagen werden sozusagen sublimiert. Richtung und psychologische Wirkung der Agitatoren-Aktivität sind davon radikal verschieden. Während sowohl der Reformer als auch der Revolutionär ihre Energien darauf verwenden, Gedanken und Emotionen ihrer Zuhörer auf eine höhere Bewusstseinsebene zu transponieren, trachtet der Agitator danach, die irrationalen Elemente der ursprünglichen Anklage zu übertreiben und zu intensivieren." </a:t>
            </a:r>
            <a:br>
              <a:rPr lang="de-AT" altLang="de-DE" sz="2400"/>
            </a:br>
            <a:r>
              <a:rPr lang="de-AT" altLang="de-DE" sz="2400"/>
              <a:t>(Löwenthal 1948: 22)</a:t>
            </a:r>
          </a:p>
          <a:p>
            <a:pPr marL="0" indent="0" eaLnBrk="1" hangingPunct="1">
              <a:lnSpc>
                <a:spcPct val="90000"/>
              </a:lnSpc>
              <a:buFontTx/>
              <a:buNone/>
            </a:pPr>
            <a:endParaRPr lang="de-AT" altLang="de-DE" sz="2400"/>
          </a:p>
          <a:p>
            <a:pPr marL="0" indent="0" eaLnBrk="1" hangingPunct="1">
              <a:lnSpc>
                <a:spcPct val="90000"/>
              </a:lnSpc>
              <a:buFontTx/>
              <a:buNone/>
            </a:pPr>
            <a:r>
              <a:rPr lang="de-AT" altLang="de-DE" sz="2400">
                <a:sym typeface="Wingdings" pitchFamily="2" charset="2"/>
              </a:rPr>
              <a:t> Agitatoren schüren Konflikte </a:t>
            </a:r>
            <a:r>
              <a:rPr lang="de-AT" altLang="de-DE" sz="2400" i="1">
                <a:sym typeface="Wingdings" pitchFamily="2" charset="2"/>
              </a:rPr>
              <a:t>und</a:t>
            </a:r>
            <a:r>
              <a:rPr lang="de-AT" altLang="de-DE" sz="2400">
                <a:sym typeface="Wingdings" pitchFamily="2" charset="2"/>
              </a:rPr>
              <a:t> machen gleichzeitig Schiefheilungsangebot</a:t>
            </a:r>
            <a:endParaRPr lang="de-AT" altLang="de-DE" sz="2400"/>
          </a:p>
          <a:p>
            <a:pPr marL="0" indent="0" eaLnBrk="1" hangingPunct="1">
              <a:lnSpc>
                <a:spcPct val="90000"/>
              </a:lnSpc>
              <a:buFontTx/>
              <a:buNone/>
            </a:pPr>
            <a:endParaRPr lang="de-AT" altLang="de-DE" sz="2400"/>
          </a:p>
        </p:txBody>
      </p:sp>
      <p:sp>
        <p:nvSpPr>
          <p:cNvPr id="66563" name="Text Box 3"/>
          <p:cNvSpPr txBox="1">
            <a:spLocks noChangeArrowheads="1"/>
          </p:cNvSpPr>
          <p:nvPr/>
        </p:nvSpPr>
        <p:spPr bwMode="auto">
          <a:xfrm>
            <a:off x="1270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4. Massenpsychologische Annäherung</a:t>
            </a:r>
          </a:p>
        </p:txBody>
      </p:sp>
    </p:spTree>
    <p:extLst>
      <p:ext uri="{BB962C8B-B14F-4D97-AF65-F5344CB8AC3E}">
        <p14:creationId xmlns:p14="http://schemas.microsoft.com/office/powerpoint/2010/main" val="35928626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body" idx="4294967295"/>
          </p:nvPr>
        </p:nvSpPr>
        <p:spPr>
          <a:xfrm>
            <a:off x="519113" y="549275"/>
            <a:ext cx="8229600" cy="5434013"/>
          </a:xfrm>
        </p:spPr>
        <p:txBody>
          <a:bodyPr/>
          <a:lstStyle/>
          <a:p>
            <a:pPr marL="0" indent="0" eaLnBrk="1" hangingPunct="1">
              <a:lnSpc>
                <a:spcPct val="90000"/>
              </a:lnSpc>
              <a:buFontTx/>
              <a:buNone/>
            </a:pPr>
            <a:r>
              <a:rPr lang="de-AT" altLang="de-DE" sz="2400"/>
              <a:t>"Der Führer kann die seelischen Bedürfnisse und Wünsche der für seine Propaganda Anfälligen erraten, weil er ihnen seelisch ähnlich ist, und was ihn von ihnen unterscheidet, ist nicht irgendeine echte Überlegenheit, sondern die Fähigkeit, das, was in ihnen latent ist, ohne ihre Hemmungen auszudrücken. (…) Um die unbewussten Dispositionen seines Publikums richtig zu treffen, kehrt der Agitator gewissermaßen einfach sein eigenes Unbewusstes nach außen. Sein besonderes Charaktersyndrom ermöglicht ihm dies, und durch Erfahrung hat er gelernt, diese Fähigkeit bewusst auszunutzen und (…) seine Irrationalität rational zu gebrauchen. (…) Er braucht nur seine eigene Psychologie geschickt einzusetzen, um die Psychologie seiner Zuhörer in Gang zu bringen." </a:t>
            </a:r>
          </a:p>
          <a:p>
            <a:pPr marL="0" indent="0" eaLnBrk="1" hangingPunct="1">
              <a:lnSpc>
                <a:spcPct val="90000"/>
              </a:lnSpc>
              <a:buFontTx/>
              <a:buNone/>
            </a:pPr>
            <a:r>
              <a:rPr lang="de-AT" altLang="de-DE" sz="2400"/>
              <a:t>(Adorno 1951: 335f)</a:t>
            </a:r>
          </a:p>
        </p:txBody>
      </p:sp>
      <p:sp>
        <p:nvSpPr>
          <p:cNvPr id="67587" name="Text Box 3"/>
          <p:cNvSpPr txBox="1">
            <a:spLocks noChangeArrowheads="1"/>
          </p:cNvSpPr>
          <p:nvPr/>
        </p:nvSpPr>
        <p:spPr bwMode="auto">
          <a:xfrm>
            <a:off x="1270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4. Massenpsychologische Annäherung</a:t>
            </a:r>
          </a:p>
        </p:txBody>
      </p:sp>
    </p:spTree>
    <p:extLst>
      <p:ext uri="{BB962C8B-B14F-4D97-AF65-F5344CB8AC3E}">
        <p14:creationId xmlns:p14="http://schemas.microsoft.com/office/powerpoint/2010/main" val="32671793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body" idx="4294967295"/>
          </p:nvPr>
        </p:nvSpPr>
        <p:spPr>
          <a:xfrm>
            <a:off x="519113" y="333375"/>
            <a:ext cx="8229600" cy="5434013"/>
          </a:xfrm>
        </p:spPr>
        <p:txBody>
          <a:bodyPr/>
          <a:lstStyle/>
          <a:p>
            <a:pPr marL="0" indent="0" eaLnBrk="1" hangingPunct="1">
              <a:lnSpc>
                <a:spcPct val="80000"/>
              </a:lnSpc>
              <a:buFontTx/>
              <a:buNone/>
            </a:pPr>
            <a:r>
              <a:rPr lang="de-AT" altLang="de-DE" sz="2400" u="sng" dirty="0"/>
              <a:t>Elemente des „Massenwahns“/der nationalistischen Bewegung:</a:t>
            </a:r>
          </a:p>
          <a:p>
            <a:pPr marL="0" indent="0" eaLnBrk="1" hangingPunct="1">
              <a:lnSpc>
                <a:spcPct val="80000"/>
              </a:lnSpc>
              <a:buFontTx/>
              <a:buNone/>
            </a:pPr>
            <a:r>
              <a:rPr lang="de-AT" altLang="de-DE" sz="2400" dirty="0"/>
              <a:t>1. Kränkende und Angst erzeugende soziale Situation</a:t>
            </a:r>
          </a:p>
          <a:p>
            <a:pPr marL="0" indent="0" eaLnBrk="1" hangingPunct="1">
              <a:lnSpc>
                <a:spcPct val="80000"/>
              </a:lnSpc>
              <a:buFontTx/>
              <a:buNone/>
            </a:pPr>
            <a:r>
              <a:rPr lang="de-AT" altLang="de-DE" sz="2400" dirty="0"/>
              <a:t>2. Sozialisationsbedingte „normale“ Konflikte und Abwehrmechanismen; bei großer Angst regressiv </a:t>
            </a:r>
            <a:r>
              <a:rPr lang="de-AT" altLang="de-DE" sz="2400" dirty="0" err="1"/>
              <a:t>reaktivierbar</a:t>
            </a:r>
            <a:endParaRPr lang="de-AT" altLang="de-DE" sz="2400" dirty="0"/>
          </a:p>
          <a:p>
            <a:pPr marL="0" indent="0" eaLnBrk="1" hangingPunct="1">
              <a:lnSpc>
                <a:spcPct val="80000"/>
              </a:lnSpc>
              <a:buFontTx/>
              <a:buNone/>
            </a:pPr>
            <a:r>
              <a:rPr lang="de-AT" altLang="de-DE" sz="2400" dirty="0"/>
              <a:t>3. Schon bestehende, stereotype, kollektive Eigen- und Feindgruppenbilder, die affektiv aufgeladen sind (das ist schon Produkt einer ‚stillen‘ Massendynamik); bei Rassismus sind sie verbunden mit rechtlichen und sozialen Benachteiligung in gesellschaftliche Herrschaftsstruktur eingelagert.</a:t>
            </a:r>
          </a:p>
          <a:p>
            <a:pPr marL="0" indent="0" eaLnBrk="1" hangingPunct="1">
              <a:lnSpc>
                <a:spcPct val="80000"/>
              </a:lnSpc>
              <a:buFontTx/>
              <a:buNone/>
            </a:pPr>
            <a:r>
              <a:rPr lang="de-AT" altLang="de-DE" sz="2400" dirty="0"/>
              <a:t>4. Propaganda: schürt Ängste und Konflikte, kanalisiert sie mithilfe der stereotypen Bilder, die als Schablonen dienen </a:t>
            </a:r>
            <a:r>
              <a:rPr lang="de-AT" altLang="de-DE" sz="2400" dirty="0">
                <a:sym typeface="Wingdings" pitchFamily="2" charset="2"/>
              </a:rPr>
              <a:t> Organisierung/Lenkung der Masse</a:t>
            </a:r>
          </a:p>
          <a:p>
            <a:pPr marL="0" indent="0" eaLnBrk="1" hangingPunct="1">
              <a:lnSpc>
                <a:spcPct val="80000"/>
              </a:lnSpc>
              <a:buFontTx/>
              <a:buNone/>
            </a:pPr>
            <a:r>
              <a:rPr lang="de-AT" altLang="de-DE" sz="2400" dirty="0"/>
              <a:t>5. Massendynamik, die selbst wieder Ängste schürt (Ausschluss, Verfolgung) und Aggressionen/Neid weckt </a:t>
            </a:r>
            <a:r>
              <a:rPr lang="de-AT" altLang="de-DE" sz="2400" dirty="0">
                <a:sym typeface="Wingdings" pitchFamily="2" charset="2"/>
              </a:rPr>
              <a:t> Dynamik verschärft sich selbst, „regressiver Sog“</a:t>
            </a:r>
          </a:p>
          <a:p>
            <a:pPr marL="0" indent="0" eaLnBrk="1" hangingPunct="1">
              <a:lnSpc>
                <a:spcPct val="80000"/>
              </a:lnSpc>
              <a:buFontTx/>
              <a:buNone/>
            </a:pPr>
            <a:endParaRPr lang="de-AT" altLang="de-DE" sz="1400" dirty="0"/>
          </a:p>
          <a:p>
            <a:pPr marL="0" indent="0" eaLnBrk="1" hangingPunct="1">
              <a:lnSpc>
                <a:spcPct val="80000"/>
              </a:lnSpc>
              <a:buFontTx/>
              <a:buNone/>
            </a:pPr>
            <a:r>
              <a:rPr lang="de-AT" altLang="de-DE" sz="2400" dirty="0">
                <a:sym typeface="Wingdings" pitchFamily="2" charset="2"/>
              </a:rPr>
              <a:t> Jedes dieser Elemente alleine reicht nicht</a:t>
            </a:r>
            <a:endParaRPr lang="de-AT" altLang="de-DE" sz="2400" dirty="0"/>
          </a:p>
        </p:txBody>
      </p:sp>
      <p:sp>
        <p:nvSpPr>
          <p:cNvPr id="68611" name="Text Box 3"/>
          <p:cNvSpPr txBox="1">
            <a:spLocks noChangeArrowheads="1"/>
          </p:cNvSpPr>
          <p:nvPr/>
        </p:nvSpPr>
        <p:spPr bwMode="auto">
          <a:xfrm>
            <a:off x="1270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4. Massenpsychologische Annäherung</a:t>
            </a:r>
          </a:p>
        </p:txBody>
      </p:sp>
    </p:spTree>
    <p:extLst>
      <p:ext uri="{BB962C8B-B14F-4D97-AF65-F5344CB8AC3E}">
        <p14:creationId xmlns:p14="http://schemas.microsoft.com/office/powerpoint/2010/main" val="26381628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body" idx="4294967295"/>
          </p:nvPr>
        </p:nvSpPr>
        <p:spPr>
          <a:xfrm>
            <a:off x="519113" y="260350"/>
            <a:ext cx="8229600" cy="5865813"/>
          </a:xfrm>
        </p:spPr>
        <p:txBody>
          <a:bodyPr/>
          <a:lstStyle/>
          <a:p>
            <a:pPr marL="0" indent="0" eaLnBrk="1" hangingPunct="1">
              <a:lnSpc>
                <a:spcPct val="80000"/>
              </a:lnSpc>
              <a:buFontTx/>
              <a:buNone/>
            </a:pPr>
            <a:r>
              <a:rPr lang="de-AT" altLang="de-DE" sz="2000" u="sng">
                <a:sym typeface="Wingdings" pitchFamily="2" charset="2"/>
              </a:rPr>
              <a:t> </a:t>
            </a:r>
            <a:r>
              <a:rPr lang="de-AT" altLang="de-DE" sz="2200" u="sng"/>
              <a:t>Verschiedene Perspektiven notwendig:</a:t>
            </a:r>
          </a:p>
          <a:p>
            <a:pPr marL="0" indent="0" eaLnBrk="1" hangingPunct="1">
              <a:lnSpc>
                <a:spcPct val="80000"/>
              </a:lnSpc>
              <a:buFontTx/>
              <a:buNone/>
            </a:pPr>
            <a:r>
              <a:rPr lang="de-AT" altLang="de-DE" sz="2200"/>
              <a:t>1. Welche Ängste produzieren die gesellschaftlichen Ver-hältnisse? In welcher spezifisch historischen (Krisen-)Situation kommt es zu einem Entflammen schwelender Freund-/Feind-Konstellationen? </a:t>
            </a:r>
            <a:r>
              <a:rPr lang="de-AT" altLang="de-DE" sz="2200">
                <a:sym typeface="Wingdings" pitchFamily="2" charset="2"/>
              </a:rPr>
              <a:t></a:t>
            </a:r>
            <a:r>
              <a:rPr lang="de-AT" altLang="de-DE" sz="2200"/>
              <a:t> Gesellschaftstheorie, historischer Blick</a:t>
            </a:r>
          </a:p>
          <a:p>
            <a:pPr marL="0" indent="0" eaLnBrk="1" hangingPunct="1">
              <a:lnSpc>
                <a:spcPct val="80000"/>
              </a:lnSpc>
              <a:buFontTx/>
              <a:buNone/>
            </a:pPr>
            <a:r>
              <a:rPr lang="de-AT" altLang="de-DE" sz="2200"/>
              <a:t>2. Welche Subjekte werden in den gesellschaftlichen Verhältnissen hervorgebracht? Mit welchen typischen Konflikten haben sie zu kämpfen? </a:t>
            </a:r>
            <a:r>
              <a:rPr lang="de-AT" altLang="de-DE" sz="2200">
                <a:sym typeface="Wingdings" pitchFamily="2" charset="2"/>
              </a:rPr>
              <a:t></a:t>
            </a:r>
            <a:r>
              <a:rPr lang="de-AT" altLang="de-DE" sz="2200"/>
              <a:t>Psychologisch orientierte Sozialisationstheorie</a:t>
            </a:r>
          </a:p>
          <a:p>
            <a:pPr marL="0" indent="0" eaLnBrk="1" hangingPunct="1">
              <a:lnSpc>
                <a:spcPct val="80000"/>
              </a:lnSpc>
              <a:buFontTx/>
              <a:buNone/>
            </a:pPr>
            <a:r>
              <a:rPr lang="de-AT" altLang="de-DE" sz="2200"/>
              <a:t>3. Welche Eigen- und Fremdbilder gehören zum Standard-Repertoire der gesellschaftlichen Verhältnisse in den jeweiligen Nationen? Wie sind sie historisch entstanden? Wie verändern sie sich? Wie werden sie affektiv aufgeladen? </a:t>
            </a:r>
            <a:r>
              <a:rPr lang="de-AT" altLang="de-DE" sz="2200">
                <a:sym typeface="Wingdings" pitchFamily="2" charset="2"/>
              </a:rPr>
              <a:t> </a:t>
            </a:r>
            <a:r>
              <a:rPr lang="de-AT" altLang="de-DE" sz="2200"/>
              <a:t>Diskursanalyse /Gesellschaftstheorie, historischer Blick, Sozialisationstheorie</a:t>
            </a:r>
          </a:p>
          <a:p>
            <a:pPr marL="0" indent="0" eaLnBrk="1" hangingPunct="1">
              <a:lnSpc>
                <a:spcPct val="80000"/>
              </a:lnSpc>
              <a:buFontTx/>
              <a:buNone/>
            </a:pPr>
            <a:r>
              <a:rPr lang="de-AT" altLang="de-DE" sz="2200"/>
              <a:t>4. Worauf zielt Propaganda im Subjekt? Auf welche Weise greift sie bestehende Dispositionen, innere Konflikte und kollektive Bilder auf, wie verknüpft sie sie? Was ist ihre Funktion und ihr Ziel? </a:t>
            </a:r>
            <a:r>
              <a:rPr lang="de-AT" altLang="de-DE" sz="2200">
                <a:sym typeface="Wingdings" pitchFamily="2" charset="2"/>
              </a:rPr>
              <a:t> </a:t>
            </a:r>
            <a:r>
              <a:rPr lang="de-AT" altLang="de-DE" sz="2200"/>
              <a:t>Psychologische Hermeneutik, Ideologiekritik</a:t>
            </a:r>
          </a:p>
          <a:p>
            <a:pPr marL="0" indent="0" eaLnBrk="1" hangingPunct="1">
              <a:lnSpc>
                <a:spcPct val="80000"/>
              </a:lnSpc>
              <a:buFontTx/>
              <a:buNone/>
            </a:pPr>
            <a:r>
              <a:rPr lang="de-AT" altLang="de-DE" sz="2200"/>
              <a:t>5. Welche Dynamiken finden in der Masse selbst statt? Wie werden Konflikte innerhalb der Eigengruppe gelöst? </a:t>
            </a:r>
            <a:br>
              <a:rPr lang="de-AT" altLang="de-DE" sz="2200"/>
            </a:br>
            <a:r>
              <a:rPr lang="de-AT" altLang="de-DE" sz="2200">
                <a:sym typeface="Wingdings" pitchFamily="2" charset="2"/>
              </a:rPr>
              <a:t> </a:t>
            </a:r>
            <a:r>
              <a:rPr lang="de-AT" altLang="de-DE" sz="2200"/>
              <a:t>Massenpsychologie</a:t>
            </a:r>
          </a:p>
        </p:txBody>
      </p:sp>
      <p:sp>
        <p:nvSpPr>
          <p:cNvPr id="69635" name="Text Box 3"/>
          <p:cNvSpPr txBox="1">
            <a:spLocks noChangeArrowheads="1"/>
          </p:cNvSpPr>
          <p:nvPr/>
        </p:nvSpPr>
        <p:spPr bwMode="auto">
          <a:xfrm>
            <a:off x="1270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4. Massenpsychologische Annäherung</a:t>
            </a:r>
          </a:p>
        </p:txBody>
      </p:sp>
    </p:spTree>
    <p:extLst>
      <p:ext uri="{BB962C8B-B14F-4D97-AF65-F5344CB8AC3E}">
        <p14:creationId xmlns:p14="http://schemas.microsoft.com/office/powerpoint/2010/main" val="393079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body" idx="4294967295"/>
          </p:nvPr>
        </p:nvSpPr>
        <p:spPr>
          <a:xfrm>
            <a:off x="519113" y="692150"/>
            <a:ext cx="8229600" cy="5434013"/>
          </a:xfrm>
        </p:spPr>
        <p:txBody>
          <a:bodyPr>
            <a:normAutofit/>
          </a:bodyPr>
          <a:lstStyle/>
          <a:p>
            <a:pPr marL="0" indent="0" eaLnBrk="1" hangingPunct="1">
              <a:lnSpc>
                <a:spcPct val="90000"/>
              </a:lnSpc>
              <a:buFontTx/>
              <a:buNone/>
            </a:pPr>
            <a:r>
              <a:rPr lang="de-AT" altLang="de-DE" sz="2800" dirty="0"/>
              <a:t>Lösungen?</a:t>
            </a:r>
          </a:p>
          <a:p>
            <a:pPr marL="0" indent="0" eaLnBrk="1" hangingPunct="1">
              <a:lnSpc>
                <a:spcPct val="90000"/>
              </a:lnSpc>
              <a:buFontTx/>
              <a:buNone/>
            </a:pPr>
            <a:r>
              <a:rPr lang="de-AT" altLang="de-DE" sz="2800" dirty="0"/>
              <a:t>- „reale Geschichte“ von </a:t>
            </a:r>
            <a:r>
              <a:rPr lang="de-AT" altLang="de-DE" sz="2800" dirty="0" err="1"/>
              <a:t>JüdInnen</a:t>
            </a:r>
            <a:r>
              <a:rPr lang="de-AT" altLang="de-DE" sz="2800" dirty="0"/>
              <a:t>, </a:t>
            </a:r>
            <a:r>
              <a:rPr lang="de-AT" altLang="de-DE" sz="2800" dirty="0" err="1"/>
              <a:t>MuslimInnen</a:t>
            </a:r>
            <a:r>
              <a:rPr lang="de-AT" altLang="de-DE" sz="2800" dirty="0"/>
              <a:t>, Schwarzen als Gegenbild erzählen? </a:t>
            </a:r>
            <a:br>
              <a:rPr lang="de-AT" altLang="de-DE" sz="2800" dirty="0"/>
            </a:br>
            <a:r>
              <a:rPr lang="de-AT" altLang="de-DE" sz="2800" dirty="0"/>
              <a:t>Wer aber wird als solches identifiziert und wer definiert, welches ihr „wirkliches Leben“ ist? </a:t>
            </a:r>
          </a:p>
          <a:p>
            <a:pPr marL="0" indent="0" eaLnBrk="1" hangingPunct="1">
              <a:lnSpc>
                <a:spcPct val="90000"/>
              </a:lnSpc>
              <a:buFontTx/>
              <a:buChar char="-"/>
            </a:pPr>
            <a:r>
              <a:rPr lang="de-AT" altLang="de-DE" sz="2800" dirty="0"/>
              <a:t> Erforschung der Wirkung des Antisemitismus bei den Betroffenen? </a:t>
            </a:r>
            <a:br>
              <a:rPr lang="de-AT" altLang="de-DE" sz="2800" dirty="0"/>
            </a:br>
            <a:r>
              <a:rPr lang="de-AT" altLang="de-DE" sz="2800" dirty="0"/>
              <a:t>Wäre eine Lösung. Aber wir hätten dann ein anderes Thema (Wirkung, nicht Ursachen). </a:t>
            </a:r>
            <a:r>
              <a:rPr lang="de-AT" altLang="de-DE" sz="2800" dirty="0">
                <a:sym typeface="Wingdings" pitchFamily="2" charset="2"/>
              </a:rPr>
              <a:t/>
            </a:r>
            <a:br>
              <a:rPr lang="de-AT" altLang="de-DE" sz="2800" dirty="0">
                <a:sym typeface="Wingdings" pitchFamily="2" charset="2"/>
              </a:rPr>
            </a:br>
            <a:r>
              <a:rPr lang="de-AT" altLang="de-DE" sz="2800" dirty="0">
                <a:sym typeface="Wingdings" pitchFamily="2" charset="2"/>
              </a:rPr>
              <a:t>Und: Gefahr, die Betroffenen auf ihren Betroffenen-oder Opferstatus zu reduzieren</a:t>
            </a:r>
            <a:r>
              <a:rPr lang="de-AT" altLang="de-DE" sz="2800" dirty="0"/>
              <a:t>.</a:t>
            </a:r>
          </a:p>
        </p:txBody>
      </p:sp>
      <p:sp>
        <p:nvSpPr>
          <p:cNvPr id="4099" name="Text Box 3"/>
          <p:cNvSpPr txBox="1">
            <a:spLocks noChangeArrowheads="1"/>
          </p:cNvSpPr>
          <p:nvPr/>
        </p:nvSpPr>
        <p:spPr bwMode="auto">
          <a:xfrm>
            <a:off x="0" y="6580188"/>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Exkurs zu den Aporien der Antisemitismus- und Rassismusforschung</a:t>
            </a:r>
          </a:p>
        </p:txBody>
      </p:sp>
    </p:spTree>
    <p:extLst>
      <p:ext uri="{BB962C8B-B14F-4D97-AF65-F5344CB8AC3E}">
        <p14:creationId xmlns:p14="http://schemas.microsoft.com/office/powerpoint/2010/main" val="2809386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idx="4294967295"/>
          </p:nvPr>
        </p:nvSpPr>
        <p:spPr>
          <a:xfrm>
            <a:off x="519113" y="692150"/>
            <a:ext cx="8229600" cy="5434013"/>
          </a:xfrm>
        </p:spPr>
        <p:txBody>
          <a:bodyPr/>
          <a:lstStyle/>
          <a:p>
            <a:pPr marL="0" indent="0" eaLnBrk="1" hangingPunct="1">
              <a:lnSpc>
                <a:spcPct val="90000"/>
              </a:lnSpc>
              <a:buFont typeface="Wingdings" pitchFamily="2" charset="2"/>
              <a:buChar char="à"/>
              <a:defRPr/>
            </a:pPr>
            <a:r>
              <a:rPr lang="de-AT" dirty="0"/>
              <a:t>Einzige Möglichkeit: </a:t>
            </a:r>
          </a:p>
          <a:p>
            <a:pPr marL="514350" indent="-514350" eaLnBrk="1" hangingPunct="1">
              <a:lnSpc>
                <a:spcPct val="90000"/>
              </a:lnSpc>
              <a:buFontTx/>
              <a:buAutoNum type="arabicPeriod"/>
              <a:defRPr/>
            </a:pPr>
            <a:r>
              <a:rPr lang="de-AT" dirty="0"/>
              <a:t>die Aporien stets mitdenken und explizieren;</a:t>
            </a:r>
          </a:p>
          <a:p>
            <a:pPr marL="514350" indent="-514350" eaLnBrk="1" hangingPunct="1">
              <a:lnSpc>
                <a:spcPct val="90000"/>
              </a:lnSpc>
              <a:buFontTx/>
              <a:buAutoNum type="arabicPeriod"/>
              <a:defRPr/>
            </a:pPr>
            <a:r>
              <a:rPr lang="de-AT" dirty="0"/>
              <a:t>keine Großtheorien entwickeln; Widersprüche aushalten, eher theoretische </a:t>
            </a:r>
            <a:r>
              <a:rPr lang="de-AT" i="1" dirty="0"/>
              <a:t>Konstellationen</a:t>
            </a:r>
            <a:r>
              <a:rPr lang="de-AT" dirty="0"/>
              <a:t> herstellen</a:t>
            </a:r>
          </a:p>
        </p:txBody>
      </p:sp>
      <p:sp>
        <p:nvSpPr>
          <p:cNvPr id="5123" name="Text Box 3"/>
          <p:cNvSpPr txBox="1">
            <a:spLocks noChangeArrowheads="1"/>
          </p:cNvSpPr>
          <p:nvPr/>
        </p:nvSpPr>
        <p:spPr bwMode="auto">
          <a:xfrm>
            <a:off x="0" y="6580188"/>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de-DE" altLang="de-DE" sz="1400">
                <a:cs typeface="Times New Roman" pitchFamily="18" charset="0"/>
              </a:rPr>
              <a:t>Exkurs zu den Aporien der Antisemitismus- und Rassismusforschung</a:t>
            </a:r>
          </a:p>
        </p:txBody>
      </p:sp>
    </p:spTree>
    <p:extLst>
      <p:ext uri="{BB962C8B-B14F-4D97-AF65-F5344CB8AC3E}">
        <p14:creationId xmlns:p14="http://schemas.microsoft.com/office/powerpoint/2010/main" val="1501010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body" idx="4294967295"/>
          </p:nvPr>
        </p:nvSpPr>
        <p:spPr>
          <a:xfrm>
            <a:off x="468313" y="547688"/>
            <a:ext cx="8135937" cy="6121400"/>
          </a:xfrm>
        </p:spPr>
        <p:txBody>
          <a:bodyPr/>
          <a:lstStyle/>
          <a:p>
            <a:pPr marL="609600" indent="-609600" eaLnBrk="1" hangingPunct="1">
              <a:lnSpc>
                <a:spcPct val="90000"/>
              </a:lnSpc>
              <a:buFontTx/>
              <a:buAutoNum type="arabicPeriod"/>
            </a:pPr>
            <a:r>
              <a:rPr lang="de-AT" altLang="de-DE" sz="2700"/>
              <a:t>Einführung in die Analytische Sozialpsychologie</a:t>
            </a:r>
          </a:p>
          <a:p>
            <a:pPr marL="609600" indent="-609600" eaLnBrk="1" hangingPunct="1">
              <a:lnSpc>
                <a:spcPct val="90000"/>
              </a:lnSpc>
              <a:buFontTx/>
              <a:buAutoNum type="arabicPeriod"/>
            </a:pPr>
            <a:r>
              <a:rPr lang="de-AT" altLang="de-DE" sz="2700"/>
              <a:t>Einführendes zu Rassismus, Antisemitismus, Nationalismus</a:t>
            </a:r>
          </a:p>
          <a:p>
            <a:pPr marL="609600" indent="-609600" eaLnBrk="1" hangingPunct="1">
              <a:lnSpc>
                <a:spcPct val="90000"/>
              </a:lnSpc>
              <a:buFontTx/>
              <a:buAutoNum type="arabicPeriod"/>
            </a:pPr>
            <a:r>
              <a:rPr lang="de-AT" altLang="de-DE" sz="2700"/>
              <a:t>Psychologische/psychoanalytische Annäherung</a:t>
            </a:r>
          </a:p>
          <a:p>
            <a:pPr marL="609600" indent="-609600" eaLnBrk="1" hangingPunct="1">
              <a:lnSpc>
                <a:spcPct val="90000"/>
              </a:lnSpc>
              <a:buFontTx/>
              <a:buAutoNum type="arabicPeriod"/>
            </a:pPr>
            <a:r>
              <a:rPr lang="de-AT" altLang="de-DE" sz="2700" b="1"/>
              <a:t>Massenpsychologische Annäherung</a:t>
            </a:r>
          </a:p>
          <a:p>
            <a:pPr marL="609600" indent="-609600" eaLnBrk="1" hangingPunct="1">
              <a:lnSpc>
                <a:spcPct val="90000"/>
              </a:lnSpc>
              <a:buFontTx/>
              <a:buAutoNum type="arabicPeriod"/>
            </a:pPr>
            <a:r>
              <a:rPr lang="de-AT" altLang="de-DE" sz="2700"/>
              <a:t>Grenzen (massen-)psychologischer Theorien: Rassismus und Antisemitismus als </a:t>
            </a:r>
            <a:r>
              <a:rPr lang="de-AT" altLang="de-DE" sz="2700" i="1"/>
              <a:t>historische</a:t>
            </a:r>
            <a:r>
              <a:rPr lang="de-AT" altLang="de-DE" sz="2700"/>
              <a:t> Phänomene</a:t>
            </a:r>
          </a:p>
          <a:p>
            <a:pPr marL="609600" indent="-609600" eaLnBrk="1" hangingPunct="1">
              <a:lnSpc>
                <a:spcPct val="90000"/>
              </a:lnSpc>
              <a:buFontTx/>
              <a:buAutoNum type="arabicPeriod"/>
            </a:pPr>
            <a:r>
              <a:rPr lang="de-AT" altLang="de-DE" sz="2700"/>
              <a:t>Sekundärer Antisemitismus und die Gefühlserbschaften des NS</a:t>
            </a:r>
          </a:p>
          <a:p>
            <a:pPr marL="609600" indent="-609600" eaLnBrk="1" hangingPunct="1">
              <a:lnSpc>
                <a:spcPct val="90000"/>
              </a:lnSpc>
              <a:buFontTx/>
              <a:buAutoNum type="arabicPeriod"/>
            </a:pPr>
            <a:r>
              <a:rPr lang="de-AT" altLang="de-DE" sz="2700"/>
              <a:t>Zum Verhältnis von Antisemitismus, Rassismus und Muslimenfeindschaft</a:t>
            </a:r>
            <a:endParaRPr lang="de-DE" altLang="de-DE" sz="2700"/>
          </a:p>
          <a:p>
            <a:pPr marL="609600" indent="-609600" eaLnBrk="1" hangingPunct="1">
              <a:lnSpc>
                <a:spcPct val="90000"/>
              </a:lnSpc>
              <a:buFontTx/>
              <a:buAutoNum type="arabicPeriod"/>
            </a:pPr>
            <a:r>
              <a:rPr lang="de-AT" altLang="de-DE" sz="2700"/>
              <a:t>Zusammenfassung</a:t>
            </a:r>
          </a:p>
        </p:txBody>
      </p:sp>
    </p:spTree>
    <p:extLst>
      <p:ext uri="{BB962C8B-B14F-4D97-AF65-F5344CB8AC3E}">
        <p14:creationId xmlns:p14="http://schemas.microsoft.com/office/powerpoint/2010/main" val="568533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body" idx="4294967295"/>
          </p:nvPr>
        </p:nvSpPr>
        <p:spPr>
          <a:xfrm>
            <a:off x="519113" y="549275"/>
            <a:ext cx="8229600" cy="5576888"/>
          </a:xfrm>
        </p:spPr>
        <p:txBody>
          <a:bodyPr/>
          <a:lstStyle/>
          <a:p>
            <a:pPr marL="0" indent="0" eaLnBrk="1" hangingPunct="1">
              <a:lnSpc>
                <a:spcPct val="80000"/>
              </a:lnSpc>
              <a:buFontTx/>
              <a:buNone/>
            </a:pPr>
            <a:r>
              <a:rPr lang="de-DE" altLang="de-DE" dirty="0"/>
              <a:t>„[Einstellungen] entstehen und wirken nicht isoliert, sondern in ständiger Wechselbeziehung zwischen dem Einzelnen und der unmittelbar und mittelbar auf ihn einwirkenden Gesellschaft. Sie sind oft nicht sonderlich dezidiert, sondern stellen eher ein vages und diffuses Potential dar. Dem Einzelnen werden sie häufig erst während der Auseinandersetzung mit anderen Menschen deutlich.“ </a:t>
            </a:r>
            <a:br>
              <a:rPr lang="de-DE" altLang="de-DE" dirty="0"/>
            </a:br>
            <a:r>
              <a:rPr lang="de-DE" altLang="de-DE" dirty="0"/>
              <a:t>(Pollock 1955, 32)</a:t>
            </a:r>
          </a:p>
          <a:p>
            <a:pPr marL="0" indent="0" eaLnBrk="1" hangingPunct="1">
              <a:lnSpc>
                <a:spcPct val="80000"/>
              </a:lnSpc>
              <a:buFontTx/>
              <a:buNone/>
            </a:pPr>
            <a:r>
              <a:rPr lang="de-AT" altLang="de-DE" dirty="0">
                <a:sym typeface="Wingdings" pitchFamily="2" charset="2"/>
              </a:rPr>
              <a:t></a:t>
            </a:r>
            <a:r>
              <a:rPr lang="de-AT" altLang="de-DE" dirty="0"/>
              <a:t> </a:t>
            </a:r>
            <a:r>
              <a:rPr lang="de-AT" altLang="de-DE" i="1" dirty="0"/>
              <a:t>Kollektive </a:t>
            </a:r>
            <a:r>
              <a:rPr lang="de-AT" altLang="de-DE" dirty="0"/>
              <a:t>Projektionen müssen gruppen-/ massenpsychologisch analysiert werden</a:t>
            </a:r>
          </a:p>
        </p:txBody>
      </p:sp>
      <p:sp>
        <p:nvSpPr>
          <p:cNvPr id="47107" name="Text Box 3"/>
          <p:cNvSpPr txBox="1">
            <a:spLocks noChangeArrowheads="1"/>
          </p:cNvSpPr>
          <p:nvPr/>
        </p:nvSpPr>
        <p:spPr bwMode="auto">
          <a:xfrm>
            <a:off x="1270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4. Massenpsychologische Annäherung</a:t>
            </a:r>
          </a:p>
        </p:txBody>
      </p:sp>
    </p:spTree>
    <p:extLst>
      <p:ext uri="{BB962C8B-B14F-4D97-AF65-F5344CB8AC3E}">
        <p14:creationId xmlns:p14="http://schemas.microsoft.com/office/powerpoint/2010/main" val="4039357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idx="4294967295"/>
          </p:nvPr>
        </p:nvSpPr>
        <p:spPr>
          <a:xfrm>
            <a:off x="395288" y="587970"/>
            <a:ext cx="8497887" cy="5721350"/>
          </a:xfrm>
        </p:spPr>
        <p:txBody>
          <a:bodyPr>
            <a:normAutofit lnSpcReduction="10000"/>
          </a:bodyPr>
          <a:lstStyle/>
          <a:p>
            <a:pPr marL="0" indent="0" eaLnBrk="1" hangingPunct="1">
              <a:lnSpc>
                <a:spcPct val="80000"/>
              </a:lnSpc>
              <a:buFontTx/>
              <a:buNone/>
            </a:pPr>
            <a:r>
              <a:rPr lang="de-AT" altLang="de-DE" sz="2300" u="sng" dirty="0"/>
              <a:t>Eigenschaften der Massen</a:t>
            </a:r>
            <a:r>
              <a:rPr lang="de-AT" altLang="de-DE" sz="2300" dirty="0"/>
              <a:t> (Freud zitiert Le Bon):</a:t>
            </a:r>
          </a:p>
          <a:p>
            <a:pPr marL="0" indent="0" eaLnBrk="1" hangingPunct="1">
              <a:lnSpc>
                <a:spcPct val="80000"/>
              </a:lnSpc>
              <a:buFontTx/>
              <a:buNone/>
            </a:pPr>
            <a:r>
              <a:rPr lang="de-AT" altLang="de-DE" sz="2300" dirty="0"/>
              <a:t>"Die Masse ist impulsiv, wandelbar und reizbar. Sie wird fast ausschließlich vom </a:t>
            </a:r>
            <a:r>
              <a:rPr lang="de-AT" altLang="de-DE" sz="2300" dirty="0" err="1"/>
              <a:t>Unbewußten</a:t>
            </a:r>
            <a:r>
              <a:rPr lang="de-AT" altLang="de-DE" sz="2300" dirty="0"/>
              <a:t> geleitet. Die Impulse, denen die Masse gehorcht, können je nach Umständen edel oder grausam, heroisch oder feige sein, jedenfalls aber sind sie so gebieterisch, </a:t>
            </a:r>
            <a:r>
              <a:rPr lang="de-AT" altLang="de-DE" sz="2300" dirty="0" err="1"/>
              <a:t>daß</a:t>
            </a:r>
            <a:r>
              <a:rPr lang="de-AT" altLang="de-DE" sz="2300" dirty="0"/>
              <a:t> nicht das persönliche, nicht einmal das Interesse der Selbsterhaltung zur Geltung kommt. Nichts ist bei ihr vorbedacht. Wenn sie auch die Dinge leidenschaftlich begehrt, so doch nie für lange, sie ist unfähig zu einem Dauerwillen. Sie verträgt keinen Aufschub zwischen ihrem Begehren und der Verwirklichung des Begehrten. Sie hat das Gefühl der Allmacht, für das Individuum in der Masse schwindet der Begriff des Unmöglichen.</a:t>
            </a:r>
            <a:br>
              <a:rPr lang="de-AT" altLang="de-DE" sz="2300" dirty="0"/>
            </a:br>
            <a:r>
              <a:rPr lang="de-AT" altLang="de-DE" sz="2300" dirty="0"/>
              <a:t>Die Masse ist außerordentlich </a:t>
            </a:r>
            <a:r>
              <a:rPr lang="de-AT" altLang="de-DE" sz="2300" dirty="0" err="1"/>
              <a:t>beeinflußbar</a:t>
            </a:r>
            <a:r>
              <a:rPr lang="de-AT" altLang="de-DE" sz="2300" dirty="0"/>
              <a:t> und leichtgläubig, sie ist kritiklos, das Unwahrscheinliche existiert für sie nicht. Sie denkt in Bildern, die einander assoziativ hervorrufen, wie sie sich beim Einzelnen in Zuständen des freien Phantasierens einstellen, und die von keiner verständigen Instanz an der Übereinstimmung mit der Wirklichkeit gemessen werden. Die Gefühle der Masse sind stets sehr einfach und sehr </a:t>
            </a:r>
            <a:r>
              <a:rPr lang="de-AT" altLang="de-DE" sz="2300" dirty="0" err="1"/>
              <a:t>überschwenglich</a:t>
            </a:r>
            <a:r>
              <a:rPr lang="de-AT" altLang="de-DE" sz="2300" dirty="0"/>
              <a:t>. Die Masse kennt also weder Zweifel noch </a:t>
            </a:r>
            <a:r>
              <a:rPr lang="de-AT" altLang="de-DE" sz="2300" dirty="0" err="1"/>
              <a:t>Ungewißheit</a:t>
            </a:r>
            <a:r>
              <a:rPr lang="de-AT" altLang="de-DE" sz="2300" dirty="0"/>
              <a:t>.</a:t>
            </a:r>
          </a:p>
        </p:txBody>
      </p:sp>
      <p:sp>
        <p:nvSpPr>
          <p:cNvPr id="48131" name="Text Box 3"/>
          <p:cNvSpPr txBox="1">
            <a:spLocks noChangeArrowheads="1"/>
          </p:cNvSpPr>
          <p:nvPr/>
        </p:nvSpPr>
        <p:spPr bwMode="auto">
          <a:xfrm>
            <a:off x="1270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4. Massenpsychologische Annäherung</a:t>
            </a:r>
          </a:p>
        </p:txBody>
      </p:sp>
    </p:spTree>
    <p:extLst>
      <p:ext uri="{BB962C8B-B14F-4D97-AF65-F5344CB8AC3E}">
        <p14:creationId xmlns:p14="http://schemas.microsoft.com/office/powerpoint/2010/main" val="3695392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body" idx="4294967295"/>
          </p:nvPr>
        </p:nvSpPr>
        <p:spPr>
          <a:xfrm>
            <a:off x="395288" y="549275"/>
            <a:ext cx="8424862" cy="5434013"/>
          </a:xfrm>
        </p:spPr>
        <p:txBody>
          <a:bodyPr/>
          <a:lstStyle/>
          <a:p>
            <a:pPr marL="0" indent="0" eaLnBrk="1" hangingPunct="1">
              <a:lnSpc>
                <a:spcPct val="80000"/>
              </a:lnSpc>
              <a:buFontTx/>
              <a:buNone/>
            </a:pPr>
            <a:r>
              <a:rPr lang="de-AT" altLang="de-DE" sz="2400"/>
              <a:t>Sie geht sofort zum Äußersten, der ausgesprochene Verdacht wandelt sich bei ihr sogleich in unumstößliche Gewißheit, ein Keim von Antipathie wird zum wilden Haß. </a:t>
            </a:r>
          </a:p>
          <a:p>
            <a:pPr marL="0" indent="0" eaLnBrk="1" hangingPunct="1">
              <a:lnSpc>
                <a:spcPct val="80000"/>
              </a:lnSpc>
              <a:buFontTx/>
              <a:buNone/>
            </a:pPr>
            <a:r>
              <a:rPr lang="de-AT" altLang="de-DE" sz="2400"/>
              <a:t>Selbst zu allen Extremen geneigt, wird die Masse auch nur durch übermäßige Reize erregt. Wer auf sie wirken will, bedarf keiner logischen Abmessung seiner Argumente, er muß in den kräftigsten Bildern malen, übertreiben und immer das Gleiche wiederholen.</a:t>
            </a:r>
          </a:p>
          <a:p>
            <a:pPr marL="0" indent="0" eaLnBrk="1" hangingPunct="1">
              <a:lnSpc>
                <a:spcPct val="80000"/>
              </a:lnSpc>
              <a:buFontTx/>
              <a:buNone/>
            </a:pPr>
            <a:r>
              <a:rPr lang="de-AT" altLang="de-DE" sz="2400"/>
              <a:t>Da die Masse betreffs des Wahren oder Falschen nicht im Zweifel ist und dabei das Bewußtsein ihrer großen Kraft hat, ist sie ebenso intolerant wie autoritätsgläubig. Sie respektiert die Kraft und läßt sich von der Güte, die für sie nur eine Art von Schwäche bedeutet, nur mäßig beeinflussen. Was sie von ihren Helden verlangt, ist Stärke, selbst Gewalttätigkeit. Sie will beherrscht und unterdrückt werden und ihren Herrn fürchten. Im Grunde durchaus konservativ hat sie tiefen Abscheu vor allen Neuerungen und Fortschritten und unbegrenzte Ehrfurcht vor der Tradition.</a:t>
            </a:r>
          </a:p>
          <a:p>
            <a:pPr marL="0" indent="0" eaLnBrk="1" hangingPunct="1">
              <a:lnSpc>
                <a:spcPct val="80000"/>
              </a:lnSpc>
              <a:buFontTx/>
              <a:buNone/>
            </a:pPr>
            <a:endParaRPr lang="de-AT" altLang="de-DE" sz="2400"/>
          </a:p>
        </p:txBody>
      </p:sp>
      <p:sp>
        <p:nvSpPr>
          <p:cNvPr id="49155" name="Text Box 3"/>
          <p:cNvSpPr txBox="1">
            <a:spLocks noChangeArrowheads="1"/>
          </p:cNvSpPr>
          <p:nvPr/>
        </p:nvSpPr>
        <p:spPr bwMode="auto">
          <a:xfrm>
            <a:off x="1270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4. Massenpsychologische Annäherung</a:t>
            </a:r>
          </a:p>
        </p:txBody>
      </p:sp>
    </p:spTree>
    <p:extLst>
      <p:ext uri="{BB962C8B-B14F-4D97-AF65-F5344CB8AC3E}">
        <p14:creationId xmlns:p14="http://schemas.microsoft.com/office/powerpoint/2010/main" val="4225689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body" idx="4294967295"/>
          </p:nvPr>
        </p:nvSpPr>
        <p:spPr>
          <a:xfrm>
            <a:off x="519113" y="692150"/>
            <a:ext cx="8229600" cy="5434013"/>
          </a:xfrm>
        </p:spPr>
        <p:txBody>
          <a:bodyPr/>
          <a:lstStyle/>
          <a:p>
            <a:pPr marL="0" indent="0" eaLnBrk="1" hangingPunct="1">
              <a:lnSpc>
                <a:spcPct val="80000"/>
              </a:lnSpc>
              <a:buFontTx/>
              <a:buNone/>
            </a:pPr>
            <a:r>
              <a:rPr lang="de-AT" altLang="de-DE" sz="2400"/>
              <a:t>Um die Sittlichkeit der Massen richtig zu beurteilen, muß man in Betracht ziehen, daß im Beisammensein der Massenindividuen alle individuellen Hemmungen entfallen und alle grausamen, brutalen, destruktiven Instinkte, die als Überbleibsel der Urzeit im Einzelnen schlummern, zur freien Triebbefriedigung geweckt werden. Aber die Massen sind auch unter dem Einfluß der Suggestion hoher Leistungen von Entsagung, Uneigennützigkeit, Hingebung an ein Ideal fähig. Während der persönliche Vorteil beim isolierten Individuum so ziemlich die einzige Triebfeder ist, ist er bei den Massen sehr selten vorherrschend. Man kann von einer Versittlichung des Einzelnen durch die Masse sprechen. Während die intellektuelle Leistung der Masse immer tief unter der des Einzelnen steht, kann ihr ethisches Verhalten dies Niveau ebenso hoch überragen wie tief darunter herabgehen.“</a:t>
            </a:r>
          </a:p>
          <a:p>
            <a:pPr marL="0" indent="0" eaLnBrk="1" hangingPunct="1">
              <a:lnSpc>
                <a:spcPct val="80000"/>
              </a:lnSpc>
              <a:buFontTx/>
              <a:buNone/>
            </a:pPr>
            <a:r>
              <a:rPr lang="de-AT" altLang="de-DE" sz="2400"/>
              <a:t>(Freud 1921: 72f)</a:t>
            </a:r>
          </a:p>
          <a:p>
            <a:pPr marL="0" indent="0" eaLnBrk="1" hangingPunct="1">
              <a:lnSpc>
                <a:spcPct val="80000"/>
              </a:lnSpc>
              <a:buFontTx/>
              <a:buNone/>
            </a:pPr>
            <a:endParaRPr lang="de-AT" altLang="de-DE" sz="2200"/>
          </a:p>
        </p:txBody>
      </p:sp>
      <p:sp>
        <p:nvSpPr>
          <p:cNvPr id="50179" name="Text Box 3"/>
          <p:cNvSpPr txBox="1">
            <a:spLocks noChangeArrowheads="1"/>
          </p:cNvSpPr>
          <p:nvPr/>
        </p:nvSpPr>
        <p:spPr bwMode="auto">
          <a:xfrm>
            <a:off x="1270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Times New Roman" pitchFamily="18" charset="0"/>
              </a:defRPr>
            </a:lvl1pPr>
            <a:lvl2pPr marL="742950" indent="-285750" eaLnBrk="0" hangingPunct="0">
              <a:defRPr sz="1400">
                <a:solidFill>
                  <a:schemeClr val="tx1"/>
                </a:solidFill>
                <a:latin typeface="Arial" charset="0"/>
                <a:cs typeface="Times New Roman" pitchFamily="18" charset="0"/>
              </a:defRPr>
            </a:lvl2pPr>
            <a:lvl3pPr marL="1143000" indent="-228600" eaLnBrk="0" hangingPunct="0">
              <a:defRPr sz="1400">
                <a:solidFill>
                  <a:schemeClr val="tx1"/>
                </a:solidFill>
                <a:latin typeface="Arial" charset="0"/>
                <a:cs typeface="Times New Roman" pitchFamily="18" charset="0"/>
              </a:defRPr>
            </a:lvl3pPr>
            <a:lvl4pPr marL="1600200" indent="-228600" eaLnBrk="0" hangingPunct="0">
              <a:defRPr sz="1400">
                <a:solidFill>
                  <a:schemeClr val="tx1"/>
                </a:solidFill>
                <a:latin typeface="Arial" charset="0"/>
                <a:cs typeface="Times New Roman" pitchFamily="18" charset="0"/>
              </a:defRPr>
            </a:lvl4pPr>
            <a:lvl5pPr marL="2057400" indent="-228600" eaLnBrk="0" hangingPunct="0">
              <a:defRPr sz="1400">
                <a:solidFill>
                  <a:schemeClr val="tx1"/>
                </a:solidFill>
                <a:latin typeface="Arial" charset="0"/>
                <a:cs typeface="Times New Roman" pitchFamily="18" charset="0"/>
              </a:defRPr>
            </a:lvl5pPr>
            <a:lvl6pPr marL="2514600" indent="-228600" algn="ctr" eaLnBrk="0" fontAlgn="base" hangingPunct="0">
              <a:spcBef>
                <a:spcPct val="50000"/>
              </a:spcBef>
              <a:spcAft>
                <a:spcPct val="0"/>
              </a:spcAft>
              <a:defRPr sz="1400">
                <a:solidFill>
                  <a:schemeClr val="tx1"/>
                </a:solidFill>
                <a:latin typeface="Arial" charset="0"/>
                <a:cs typeface="Times New Roman" pitchFamily="18" charset="0"/>
              </a:defRPr>
            </a:lvl6pPr>
            <a:lvl7pPr marL="2971800" indent="-228600" algn="ctr" eaLnBrk="0" fontAlgn="base" hangingPunct="0">
              <a:spcBef>
                <a:spcPct val="50000"/>
              </a:spcBef>
              <a:spcAft>
                <a:spcPct val="0"/>
              </a:spcAft>
              <a:defRPr sz="1400">
                <a:solidFill>
                  <a:schemeClr val="tx1"/>
                </a:solidFill>
                <a:latin typeface="Arial" charset="0"/>
                <a:cs typeface="Times New Roman" pitchFamily="18" charset="0"/>
              </a:defRPr>
            </a:lvl7pPr>
            <a:lvl8pPr marL="3429000" indent="-228600" algn="ctr" eaLnBrk="0" fontAlgn="base" hangingPunct="0">
              <a:spcBef>
                <a:spcPct val="50000"/>
              </a:spcBef>
              <a:spcAft>
                <a:spcPct val="0"/>
              </a:spcAft>
              <a:defRPr sz="1400">
                <a:solidFill>
                  <a:schemeClr val="tx1"/>
                </a:solidFill>
                <a:latin typeface="Arial" charset="0"/>
                <a:cs typeface="Times New Roman" pitchFamily="18" charset="0"/>
              </a:defRPr>
            </a:lvl8pPr>
            <a:lvl9pPr marL="3886200" indent="-228600" algn="ctr" eaLnBrk="0" fontAlgn="base" hangingPunct="0">
              <a:spcBef>
                <a:spcPct val="50000"/>
              </a:spcBef>
              <a:spcAft>
                <a:spcPct val="0"/>
              </a:spcAft>
              <a:defRPr sz="1400">
                <a:solidFill>
                  <a:schemeClr val="tx1"/>
                </a:solidFill>
                <a:latin typeface="Arial" charset="0"/>
                <a:cs typeface="Times New Roman" pitchFamily="18" charset="0"/>
              </a:defRPr>
            </a:lvl9pPr>
          </a:lstStyle>
          <a:p>
            <a:pPr eaLnBrk="1" hangingPunct="1"/>
            <a:r>
              <a:rPr lang="de-DE" altLang="de-DE"/>
              <a:t>4. Massenpsychologische Annäherung</a:t>
            </a:r>
          </a:p>
        </p:txBody>
      </p:sp>
    </p:spTree>
    <p:extLst>
      <p:ext uri="{BB962C8B-B14F-4D97-AF65-F5344CB8AC3E}">
        <p14:creationId xmlns:p14="http://schemas.microsoft.com/office/powerpoint/2010/main" val="2687299796"/>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2273</Words>
  <Application>Microsoft Office PowerPoint</Application>
  <PresentationFormat>Bildschirmpräsentation (4:3)</PresentationFormat>
  <Paragraphs>140</Paragraphs>
  <Slides>28</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28</vt:i4>
      </vt:variant>
    </vt:vector>
  </HeadingPairs>
  <TitlesOfParts>
    <vt:vector size="33" baseType="lpstr">
      <vt:lpstr>Arial</vt:lpstr>
      <vt:lpstr>Calibri</vt:lpstr>
      <vt:lpstr>Times New Roman</vt:lpstr>
      <vt:lpstr>Wingdings</vt:lpstr>
      <vt:lpstr>Larissa</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Markus</dc:creator>
  <cp:lastModifiedBy>Markus Brunner</cp:lastModifiedBy>
  <cp:revision>10</cp:revision>
  <cp:lastPrinted>2017-12-06T11:15:21Z</cp:lastPrinted>
  <dcterms:created xsi:type="dcterms:W3CDTF">2014-10-06T09:43:44Z</dcterms:created>
  <dcterms:modified xsi:type="dcterms:W3CDTF">2018-11-07T08:57:22Z</dcterms:modified>
</cp:coreProperties>
</file>