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7" r:id="rId2"/>
    <p:sldId id="258" r:id="rId3"/>
    <p:sldId id="259" r:id="rId4"/>
    <p:sldId id="277" r:id="rId5"/>
    <p:sldId id="278" r:id="rId6"/>
    <p:sldId id="260" r:id="rId7"/>
    <p:sldId id="261" r:id="rId8"/>
    <p:sldId id="262" r:id="rId9"/>
    <p:sldId id="263" r:id="rId10"/>
    <p:sldId id="264" r:id="rId11"/>
    <p:sldId id="279" r:id="rId12"/>
    <p:sldId id="280" r:id="rId13"/>
    <p:sldId id="281" r:id="rId14"/>
    <p:sldId id="267" r:id="rId15"/>
    <p:sldId id="268" r:id="rId16"/>
    <p:sldId id="269" r:id="rId17"/>
    <p:sldId id="270" r:id="rId18"/>
    <p:sldId id="271" r:id="rId19"/>
    <p:sldId id="272" r:id="rId20"/>
    <p:sldId id="273" r:id="rId21"/>
    <p:sldId id="274" r:id="rId22"/>
    <p:sldId id="275" r:id="rId23"/>
    <p:sldId id="276" r:id="rId24"/>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08"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3076363" cy="511731"/>
          </a:xfrm>
          <a:prstGeom prst="rect">
            <a:avLst/>
          </a:prstGeom>
        </p:spPr>
        <p:txBody>
          <a:bodyPr vert="horz" lIns="99039" tIns="49519" rIns="99039" bIns="49519" rtlCol="0"/>
          <a:lstStyle>
            <a:lvl1pPr algn="l">
              <a:defRPr sz="1300"/>
            </a:lvl1pPr>
          </a:lstStyle>
          <a:p>
            <a:endParaRPr lang="de-AT"/>
          </a:p>
        </p:txBody>
      </p:sp>
      <p:sp>
        <p:nvSpPr>
          <p:cNvPr id="3" name="Datumsplatzhalter 2"/>
          <p:cNvSpPr>
            <a:spLocks noGrp="1"/>
          </p:cNvSpPr>
          <p:nvPr>
            <p:ph type="dt" sz="quarter" idx="1"/>
          </p:nvPr>
        </p:nvSpPr>
        <p:spPr>
          <a:xfrm>
            <a:off x="4021294" y="1"/>
            <a:ext cx="3076363" cy="511731"/>
          </a:xfrm>
          <a:prstGeom prst="rect">
            <a:avLst/>
          </a:prstGeom>
        </p:spPr>
        <p:txBody>
          <a:bodyPr vert="horz" lIns="99039" tIns="49519" rIns="99039" bIns="49519" rtlCol="0"/>
          <a:lstStyle>
            <a:lvl1pPr algn="r">
              <a:defRPr sz="1300"/>
            </a:lvl1pPr>
          </a:lstStyle>
          <a:p>
            <a:fld id="{E813AA38-FE08-4524-93C7-6275062603C5}" type="datetime1">
              <a:rPr lang="de-DE" smtClean="0"/>
              <a:t>08.11.2017</a:t>
            </a:fld>
            <a:endParaRPr lang="de-AT"/>
          </a:p>
        </p:txBody>
      </p:sp>
      <p:sp>
        <p:nvSpPr>
          <p:cNvPr id="4" name="Fußzeilenplatzhalter 3"/>
          <p:cNvSpPr>
            <a:spLocks noGrp="1"/>
          </p:cNvSpPr>
          <p:nvPr>
            <p:ph type="ftr" sz="quarter" idx="2"/>
          </p:nvPr>
        </p:nvSpPr>
        <p:spPr>
          <a:xfrm>
            <a:off x="0" y="9721107"/>
            <a:ext cx="3076363" cy="511731"/>
          </a:xfrm>
          <a:prstGeom prst="rect">
            <a:avLst/>
          </a:prstGeom>
        </p:spPr>
        <p:txBody>
          <a:bodyPr vert="horz" lIns="99039" tIns="49519" rIns="99039" bIns="49519" rtlCol="0" anchor="b"/>
          <a:lstStyle>
            <a:lvl1pPr algn="l">
              <a:defRPr sz="1300"/>
            </a:lvl1pPr>
          </a:lstStyle>
          <a:p>
            <a:r>
              <a:rPr lang="de-DE" smtClean="0"/>
              <a:t>SFU Linz, VO Sozpsy I, WiSe 2017/18, Teil 3</a:t>
            </a:r>
            <a:endParaRPr lang="de-AT"/>
          </a:p>
        </p:txBody>
      </p:sp>
      <p:sp>
        <p:nvSpPr>
          <p:cNvPr id="5" name="Foliennummernplatzhalter 4"/>
          <p:cNvSpPr>
            <a:spLocks noGrp="1"/>
          </p:cNvSpPr>
          <p:nvPr>
            <p:ph type="sldNum" sz="quarter" idx="3"/>
          </p:nvPr>
        </p:nvSpPr>
        <p:spPr>
          <a:xfrm>
            <a:off x="4021294" y="9721107"/>
            <a:ext cx="3076363" cy="511731"/>
          </a:xfrm>
          <a:prstGeom prst="rect">
            <a:avLst/>
          </a:prstGeom>
        </p:spPr>
        <p:txBody>
          <a:bodyPr vert="horz" lIns="99039" tIns="49519" rIns="99039" bIns="49519" rtlCol="0" anchor="b"/>
          <a:lstStyle>
            <a:lvl1pPr algn="r">
              <a:defRPr sz="1300"/>
            </a:lvl1pPr>
          </a:lstStyle>
          <a:p>
            <a:fld id="{EA4717DB-48E6-4317-BEC3-E281AF0FB8BB}" type="slidenum">
              <a:rPr lang="de-AT" smtClean="0"/>
              <a:t>‹Nr.›</a:t>
            </a:fld>
            <a:endParaRPr lang="de-AT"/>
          </a:p>
        </p:txBody>
      </p:sp>
    </p:spTree>
    <p:extLst>
      <p:ext uri="{BB962C8B-B14F-4D97-AF65-F5344CB8AC3E}">
        <p14:creationId xmlns:p14="http://schemas.microsoft.com/office/powerpoint/2010/main" val="261609352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3076575" cy="511175"/>
          </a:xfrm>
          <a:prstGeom prst="rect">
            <a:avLst/>
          </a:prstGeom>
        </p:spPr>
        <p:txBody>
          <a:bodyPr vert="horz" lIns="91432" tIns="45715" rIns="91432" bIns="45715" rtlCol="0"/>
          <a:lstStyle>
            <a:lvl1pPr algn="l">
              <a:defRPr sz="1100"/>
            </a:lvl1pPr>
          </a:lstStyle>
          <a:p>
            <a:endParaRPr lang="de-AT"/>
          </a:p>
        </p:txBody>
      </p:sp>
      <p:sp>
        <p:nvSpPr>
          <p:cNvPr id="3" name="Datumsplatzhalter 2"/>
          <p:cNvSpPr>
            <a:spLocks noGrp="1"/>
          </p:cNvSpPr>
          <p:nvPr>
            <p:ph type="dt" idx="1"/>
          </p:nvPr>
        </p:nvSpPr>
        <p:spPr>
          <a:xfrm>
            <a:off x="4021139" y="1"/>
            <a:ext cx="3076575" cy="511175"/>
          </a:xfrm>
          <a:prstGeom prst="rect">
            <a:avLst/>
          </a:prstGeom>
        </p:spPr>
        <p:txBody>
          <a:bodyPr vert="horz" lIns="91432" tIns="45715" rIns="91432" bIns="45715" rtlCol="0"/>
          <a:lstStyle>
            <a:lvl1pPr algn="r">
              <a:defRPr sz="1100"/>
            </a:lvl1pPr>
          </a:lstStyle>
          <a:p>
            <a:fld id="{C80E7B64-EE2F-4C1E-A2DE-3060882A09F7}" type="datetime1">
              <a:rPr lang="de-DE" smtClean="0"/>
              <a:t>08.11.2017</a:t>
            </a:fld>
            <a:endParaRPr lang="de-AT"/>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32" tIns="45715" rIns="91432" bIns="45715" rtlCol="0" anchor="ctr"/>
          <a:lstStyle/>
          <a:p>
            <a:endParaRPr lang="de-AT"/>
          </a:p>
        </p:txBody>
      </p:sp>
      <p:sp>
        <p:nvSpPr>
          <p:cNvPr id="5" name="Notizenplatzhalter 4"/>
          <p:cNvSpPr>
            <a:spLocks noGrp="1"/>
          </p:cNvSpPr>
          <p:nvPr>
            <p:ph type="body" sz="quarter" idx="3"/>
          </p:nvPr>
        </p:nvSpPr>
        <p:spPr>
          <a:xfrm>
            <a:off x="709614" y="4860925"/>
            <a:ext cx="5680075" cy="4605338"/>
          </a:xfrm>
          <a:prstGeom prst="rect">
            <a:avLst/>
          </a:prstGeom>
        </p:spPr>
        <p:txBody>
          <a:bodyPr vert="horz" lIns="91432" tIns="45715" rIns="91432" bIns="45715"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1" y="9721851"/>
            <a:ext cx="3076575" cy="511175"/>
          </a:xfrm>
          <a:prstGeom prst="rect">
            <a:avLst/>
          </a:prstGeom>
        </p:spPr>
        <p:txBody>
          <a:bodyPr vert="horz" lIns="91432" tIns="45715" rIns="91432" bIns="45715" rtlCol="0" anchor="b"/>
          <a:lstStyle>
            <a:lvl1pPr algn="l">
              <a:defRPr sz="1100"/>
            </a:lvl1pPr>
          </a:lstStyle>
          <a:p>
            <a:r>
              <a:rPr lang="de-DE" smtClean="0"/>
              <a:t>SFU Linz, VO Sozpsy I, WiSe 2017/18, Teil 3</a:t>
            </a:r>
            <a:endParaRPr lang="de-AT"/>
          </a:p>
        </p:txBody>
      </p:sp>
      <p:sp>
        <p:nvSpPr>
          <p:cNvPr id="7" name="Foliennummernplatzhalter 6"/>
          <p:cNvSpPr>
            <a:spLocks noGrp="1"/>
          </p:cNvSpPr>
          <p:nvPr>
            <p:ph type="sldNum" sz="quarter" idx="5"/>
          </p:nvPr>
        </p:nvSpPr>
        <p:spPr>
          <a:xfrm>
            <a:off x="4021139" y="9721851"/>
            <a:ext cx="3076575" cy="511175"/>
          </a:xfrm>
          <a:prstGeom prst="rect">
            <a:avLst/>
          </a:prstGeom>
        </p:spPr>
        <p:txBody>
          <a:bodyPr vert="horz" lIns="91432" tIns="45715" rIns="91432" bIns="45715" rtlCol="0" anchor="b"/>
          <a:lstStyle>
            <a:lvl1pPr algn="r">
              <a:defRPr sz="1100"/>
            </a:lvl1pPr>
          </a:lstStyle>
          <a:p>
            <a:fld id="{0136333A-706E-4B4B-8DC6-8C3D7BF7A8DF}" type="slidenum">
              <a:rPr lang="de-AT" smtClean="0"/>
              <a:t>‹Nr.›</a:t>
            </a:fld>
            <a:endParaRPr lang="de-AT"/>
          </a:p>
        </p:txBody>
      </p:sp>
    </p:spTree>
    <p:extLst>
      <p:ext uri="{BB962C8B-B14F-4D97-AF65-F5344CB8AC3E}">
        <p14:creationId xmlns:p14="http://schemas.microsoft.com/office/powerpoint/2010/main" val="192394339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0136333A-706E-4B4B-8DC6-8C3D7BF7A8DF}" type="slidenum">
              <a:rPr lang="de-AT" smtClean="0"/>
              <a:t>1</a:t>
            </a:fld>
            <a:endParaRPr lang="de-AT"/>
          </a:p>
        </p:txBody>
      </p:sp>
      <p:sp>
        <p:nvSpPr>
          <p:cNvPr id="5" name="Fußzeilenplatzhalter 4"/>
          <p:cNvSpPr>
            <a:spLocks noGrp="1"/>
          </p:cNvSpPr>
          <p:nvPr>
            <p:ph type="ftr" sz="quarter" idx="11"/>
          </p:nvPr>
        </p:nvSpPr>
        <p:spPr/>
        <p:txBody>
          <a:bodyPr/>
          <a:lstStyle/>
          <a:p>
            <a:r>
              <a:rPr lang="de-DE" smtClean="0"/>
              <a:t>SFU Linz, VO Sozpsy I, WiSe 2017/18, Teil 3</a:t>
            </a:r>
            <a:endParaRPr lang="de-AT"/>
          </a:p>
        </p:txBody>
      </p:sp>
      <p:sp>
        <p:nvSpPr>
          <p:cNvPr id="7" name="Datumsplatzhalter 6"/>
          <p:cNvSpPr>
            <a:spLocks noGrp="1"/>
          </p:cNvSpPr>
          <p:nvPr>
            <p:ph type="dt" idx="12"/>
          </p:nvPr>
        </p:nvSpPr>
        <p:spPr/>
        <p:txBody>
          <a:bodyPr/>
          <a:lstStyle/>
          <a:p>
            <a:fld id="{800D86D1-2DF6-4610-9333-406A5E2D5401}" type="datetime1">
              <a:rPr lang="de-DE" smtClean="0"/>
              <a:t>08.11.2017</a:t>
            </a:fld>
            <a:endParaRPr lang="de-AT"/>
          </a:p>
        </p:txBody>
      </p:sp>
    </p:spTree>
    <p:extLst>
      <p:ext uri="{BB962C8B-B14F-4D97-AF65-F5344CB8AC3E}">
        <p14:creationId xmlns:p14="http://schemas.microsoft.com/office/powerpoint/2010/main" val="3622588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D2311A50-C81C-463A-8C42-A12ED1FBC433}" type="datetime1">
              <a:rPr lang="de-AT" smtClean="0"/>
              <a:t>08.11.2017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3177558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4CB4D91-6131-45DB-8F4B-86925D493FD9}" type="datetime1">
              <a:rPr lang="de-AT" smtClean="0"/>
              <a:t>08.11.2017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2941243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CAA78540-D85E-4A8C-A121-9BBC57CAC262}" type="datetime1">
              <a:rPr lang="de-AT" smtClean="0"/>
              <a:t>08.11.2017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231137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21F659A9-72A4-4D0E-AAFC-600C468CB1A0}" type="datetime1">
              <a:rPr lang="de-AT" smtClean="0"/>
              <a:t>08.11.2017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2185150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0C33D9DF-C055-419E-9526-F00155738342}" type="datetime1">
              <a:rPr lang="de-AT" smtClean="0"/>
              <a:t>08.11.2017</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943113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6634272F-28B3-4739-8E73-82BC4D6A996D}" type="datetime1">
              <a:rPr lang="de-AT" smtClean="0"/>
              <a:t>08.11.2017</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606774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B3197DD4-95FE-428E-82E2-1EDD09E7DB64}" type="datetime1">
              <a:rPr lang="de-AT" smtClean="0"/>
              <a:t>08.11.2017</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43536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0CF466D5-3488-467D-B7C3-B4EC4CEC108F}" type="datetime1">
              <a:rPr lang="de-AT" smtClean="0"/>
              <a:t>08.11.2017</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4208105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3DB68DD-E046-4A63-B6C0-D22BFBCB2A40}" type="datetime1">
              <a:rPr lang="de-AT" smtClean="0"/>
              <a:t>08.11.2017</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333176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B30654D-91E9-4516-B5A5-B9AE0DB3B815}" type="datetime1">
              <a:rPr lang="de-AT" smtClean="0"/>
              <a:t>08.11.2017</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367559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2FC8653-ACA5-478E-AE8C-CBF8BDE8C2A2}" type="datetime1">
              <a:rPr lang="de-AT" smtClean="0"/>
              <a:t>08.11.2017</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C3B7E8E-B00E-443C-8E31-19C32E6C0E30}" type="slidenum">
              <a:rPr lang="de-AT" smtClean="0"/>
              <a:t>‹Nr.›</a:t>
            </a:fld>
            <a:endParaRPr lang="de-AT"/>
          </a:p>
        </p:txBody>
      </p:sp>
    </p:spTree>
    <p:extLst>
      <p:ext uri="{BB962C8B-B14F-4D97-AF65-F5344CB8AC3E}">
        <p14:creationId xmlns:p14="http://schemas.microsoft.com/office/powerpoint/2010/main" val="1362735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94A6B6-A1CC-4DCE-B898-6E5D5AC1CDF4}" type="datetime1">
              <a:rPr lang="de-AT" smtClean="0"/>
              <a:t>08.11.2017</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B7E8E-B00E-443C-8E31-19C32E6C0E30}" type="slidenum">
              <a:rPr lang="de-AT" smtClean="0"/>
              <a:t>‹Nr.›</a:t>
            </a:fld>
            <a:endParaRPr lang="de-AT"/>
          </a:p>
        </p:txBody>
      </p:sp>
    </p:spTree>
    <p:extLst>
      <p:ext uri="{BB962C8B-B14F-4D97-AF65-F5344CB8AC3E}">
        <p14:creationId xmlns:p14="http://schemas.microsoft.com/office/powerpoint/2010/main" val="1318877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4294967295"/>
          </p:nvPr>
        </p:nvSpPr>
        <p:spPr>
          <a:xfrm>
            <a:off x="468313" y="547688"/>
            <a:ext cx="8135937" cy="6121400"/>
          </a:xfrm>
        </p:spPr>
        <p:txBody>
          <a:bodyPr/>
          <a:lstStyle/>
          <a:p>
            <a:pPr marL="609600" indent="-609600" eaLnBrk="1" hangingPunct="1">
              <a:lnSpc>
                <a:spcPct val="90000"/>
              </a:lnSpc>
              <a:buFontTx/>
              <a:buAutoNum type="arabicPeriod"/>
            </a:pPr>
            <a:r>
              <a:rPr lang="de-AT" altLang="de-DE" sz="2700" smtClean="0"/>
              <a:t>Einführung in die Analytische Sozialpsychologie</a:t>
            </a:r>
          </a:p>
          <a:p>
            <a:pPr marL="609600" indent="-609600" eaLnBrk="1" hangingPunct="1">
              <a:lnSpc>
                <a:spcPct val="90000"/>
              </a:lnSpc>
              <a:buFontTx/>
              <a:buAutoNum type="arabicPeriod"/>
            </a:pPr>
            <a:r>
              <a:rPr lang="de-AT" altLang="de-DE" sz="2700" smtClean="0"/>
              <a:t>Einführendes zu Rassismus, Antisemitismus, Nationalismus</a:t>
            </a:r>
          </a:p>
          <a:p>
            <a:pPr marL="609600" indent="-609600" eaLnBrk="1" hangingPunct="1">
              <a:lnSpc>
                <a:spcPct val="90000"/>
              </a:lnSpc>
              <a:buFontTx/>
              <a:buAutoNum type="arabicPeriod"/>
            </a:pPr>
            <a:r>
              <a:rPr lang="de-AT" altLang="de-DE" sz="2700" b="1" smtClean="0"/>
              <a:t>Psychologische/psychoanalytische Annäherung</a:t>
            </a:r>
          </a:p>
          <a:p>
            <a:pPr marL="609600" indent="-609600" eaLnBrk="1" hangingPunct="1">
              <a:lnSpc>
                <a:spcPct val="90000"/>
              </a:lnSpc>
              <a:buFontTx/>
              <a:buAutoNum type="arabicPeriod"/>
            </a:pPr>
            <a:r>
              <a:rPr lang="de-AT" altLang="de-DE" sz="2700" smtClean="0"/>
              <a:t>Massenpsychologische Annäherung</a:t>
            </a:r>
          </a:p>
          <a:p>
            <a:pPr marL="609600" indent="-609600" eaLnBrk="1" hangingPunct="1">
              <a:lnSpc>
                <a:spcPct val="90000"/>
              </a:lnSpc>
              <a:buFontTx/>
              <a:buAutoNum type="arabicPeriod"/>
            </a:pPr>
            <a:r>
              <a:rPr lang="de-AT" altLang="de-DE" sz="2700" smtClean="0"/>
              <a:t>Grenzen (massen-)psychologischer Theorien: Rassismus und Antisemitismus als </a:t>
            </a:r>
            <a:r>
              <a:rPr lang="de-AT" altLang="de-DE" sz="2700" i="1" smtClean="0"/>
              <a:t>historische</a:t>
            </a:r>
            <a:r>
              <a:rPr lang="de-AT" altLang="de-DE" sz="2700" smtClean="0"/>
              <a:t> Phänomene</a:t>
            </a:r>
          </a:p>
          <a:p>
            <a:pPr marL="609600" indent="-609600" eaLnBrk="1" hangingPunct="1">
              <a:lnSpc>
                <a:spcPct val="90000"/>
              </a:lnSpc>
              <a:buFontTx/>
              <a:buAutoNum type="arabicPeriod"/>
            </a:pPr>
            <a:r>
              <a:rPr lang="de-AT" altLang="de-DE" sz="2700" smtClean="0"/>
              <a:t>Sekundärer Antisemitismus und die Gefühlserbschaften des NS</a:t>
            </a:r>
          </a:p>
          <a:p>
            <a:pPr marL="609600" indent="-609600" eaLnBrk="1" hangingPunct="1">
              <a:lnSpc>
                <a:spcPct val="90000"/>
              </a:lnSpc>
              <a:buFontTx/>
              <a:buAutoNum type="arabicPeriod"/>
            </a:pPr>
            <a:r>
              <a:rPr lang="de-AT" altLang="de-DE" sz="2700" smtClean="0"/>
              <a:t>Zum Verhältnis von Antisemitismus, Rassismus und Muslimenfeindschaft</a:t>
            </a:r>
            <a:endParaRPr lang="de-DE" altLang="de-DE" sz="2700" smtClean="0"/>
          </a:p>
          <a:p>
            <a:pPr marL="609600" indent="-609600" eaLnBrk="1" hangingPunct="1">
              <a:lnSpc>
                <a:spcPct val="90000"/>
              </a:lnSpc>
              <a:buFontTx/>
              <a:buAutoNum type="arabicPeriod"/>
            </a:pPr>
            <a:r>
              <a:rPr lang="de-AT" altLang="de-DE" sz="2700" smtClean="0"/>
              <a:t>Zusammenfassung</a:t>
            </a:r>
          </a:p>
        </p:txBody>
      </p:sp>
    </p:spTree>
    <p:extLst>
      <p:ext uri="{BB962C8B-B14F-4D97-AF65-F5344CB8AC3E}">
        <p14:creationId xmlns:p14="http://schemas.microsoft.com/office/powerpoint/2010/main" val="4189177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4294967295"/>
          </p:nvPr>
        </p:nvSpPr>
        <p:spPr>
          <a:xfrm>
            <a:off x="395288" y="587375"/>
            <a:ext cx="8497887" cy="5434013"/>
          </a:xfrm>
        </p:spPr>
        <p:txBody>
          <a:bodyPr/>
          <a:lstStyle/>
          <a:p>
            <a:pPr eaLnBrk="1" hangingPunct="1">
              <a:lnSpc>
                <a:spcPct val="90000"/>
              </a:lnSpc>
              <a:buFont typeface="Wingdings" pitchFamily="2" charset="2"/>
              <a:buChar char="à"/>
            </a:pPr>
            <a:r>
              <a:rPr lang="de-AT" altLang="de-DE" sz="3000" smtClean="0">
                <a:sym typeface="Wingdings" pitchFamily="2" charset="2"/>
              </a:rPr>
              <a:t>Bilder/Gegenstände/Aktivitäten/Gedenktage/ Personen als TrägerInnen von positiv und negativ besetzten Erinnerungen und damit ideale Projektionsflächen für alle möglichen nicht-integrierbaren Gefühle</a:t>
            </a:r>
          </a:p>
          <a:p>
            <a:pPr eaLnBrk="1" hangingPunct="1">
              <a:lnSpc>
                <a:spcPct val="90000"/>
              </a:lnSpc>
              <a:buFont typeface="Wingdings" pitchFamily="2" charset="2"/>
              <a:buChar char="à"/>
            </a:pPr>
            <a:r>
              <a:rPr lang="de-AT" altLang="de-DE" sz="3000" smtClean="0">
                <a:sym typeface="Wingdings" pitchFamily="2" charset="2"/>
              </a:rPr>
              <a:t>können nationalisiert werden (oder auch: vergeschlechtlicht, kulturalistisch gedeutet etc.)</a:t>
            </a:r>
          </a:p>
          <a:p>
            <a:pPr eaLnBrk="1" hangingPunct="1">
              <a:lnSpc>
                <a:spcPct val="90000"/>
              </a:lnSpc>
              <a:buFont typeface="Wingdings" pitchFamily="2" charset="2"/>
              <a:buChar char="à"/>
            </a:pPr>
            <a:r>
              <a:rPr lang="de-AT" altLang="de-DE" sz="3000" smtClean="0">
                <a:sym typeface="Wingdings" pitchFamily="2" charset="2"/>
              </a:rPr>
              <a:t> </a:t>
            </a:r>
            <a:r>
              <a:rPr lang="de-AT" altLang="de-DE" sz="3000" i="1" smtClean="0">
                <a:sym typeface="Wingdings" pitchFamily="2" charset="2"/>
              </a:rPr>
              <a:t>Nachträglichkeit</a:t>
            </a:r>
            <a:r>
              <a:rPr lang="de-AT" altLang="de-DE" sz="3000" smtClean="0">
                <a:sym typeface="Wingdings" pitchFamily="2" charset="2"/>
              </a:rPr>
              <a:t> zentral: vom Kind werden sie meist im ersten Moment nicht mit einer Nation, einem Geschlecht, einer Kultur, einer Religion etc. assoziiert </a:t>
            </a:r>
          </a:p>
        </p:txBody>
      </p:sp>
      <p:sp>
        <p:nvSpPr>
          <p:cNvPr id="32771"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dirty="0"/>
              <a:t>3. Psychologische/psychoanalytische Annäherung</a:t>
            </a:r>
          </a:p>
        </p:txBody>
      </p:sp>
    </p:spTree>
    <p:extLst>
      <p:ext uri="{BB962C8B-B14F-4D97-AF65-F5344CB8AC3E}">
        <p14:creationId xmlns:p14="http://schemas.microsoft.com/office/powerpoint/2010/main" val="1031240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4294967295"/>
          </p:nvPr>
        </p:nvSpPr>
        <p:spPr>
          <a:xfrm>
            <a:off x="395288" y="371475"/>
            <a:ext cx="8497887" cy="5434013"/>
          </a:xfrm>
        </p:spPr>
        <p:txBody>
          <a:bodyPr/>
          <a:lstStyle/>
          <a:p>
            <a:pPr eaLnBrk="1" hangingPunct="1">
              <a:buFontTx/>
              <a:buNone/>
              <a:defRPr/>
            </a:pPr>
            <a:r>
              <a:rPr lang="de-AT" sz="2800" u="sng" dirty="0">
                <a:sym typeface="Wingdings" pitchFamily="2" charset="2"/>
              </a:rPr>
              <a:t>„Fremdenrepräsentanz“</a:t>
            </a:r>
            <a:r>
              <a:rPr lang="de-AT" sz="2800" dirty="0">
                <a:sym typeface="Wingdings" pitchFamily="2" charset="2"/>
              </a:rPr>
              <a:t> (Erdheim):</a:t>
            </a:r>
          </a:p>
          <a:p>
            <a:pPr eaLnBrk="1" hangingPunct="1">
              <a:buFontTx/>
              <a:buChar char="-"/>
              <a:defRPr/>
            </a:pPr>
            <a:r>
              <a:rPr lang="de-AT" sz="2800" dirty="0">
                <a:sym typeface="Wingdings" pitchFamily="2" charset="2"/>
              </a:rPr>
              <a:t>Ängstigt und fasziniert zugleich.</a:t>
            </a:r>
          </a:p>
          <a:p>
            <a:pPr eaLnBrk="1" hangingPunct="1">
              <a:buFontTx/>
              <a:buChar char="-"/>
              <a:defRPr/>
            </a:pPr>
            <a:r>
              <a:rPr lang="de-AT" sz="2800" dirty="0">
                <a:sym typeface="Wingdings" pitchFamily="2" charset="2"/>
              </a:rPr>
              <a:t>Bildet sich frühkindlich: </a:t>
            </a:r>
            <a:r>
              <a:rPr lang="de-AT" sz="2800" dirty="0"/>
              <a:t>unangenehme Wahrnehmungen werden abgespalten und projiziert.</a:t>
            </a:r>
          </a:p>
          <a:p>
            <a:pPr eaLnBrk="1" hangingPunct="1">
              <a:buFontTx/>
              <a:buChar char="-"/>
              <a:defRPr/>
            </a:pPr>
            <a:r>
              <a:rPr lang="de-AT" sz="2800" dirty="0"/>
              <a:t>Fremd sind zuerst: </a:t>
            </a:r>
            <a:r>
              <a:rPr lang="de-AT" sz="2800" dirty="0" smtClean="0"/>
              <a:t>Anteile der „Mutter“/primären Beziehungsperson, „Vater</a:t>
            </a:r>
            <a:r>
              <a:rPr lang="de-AT" sz="2800" dirty="0"/>
              <a:t>“, Geschwister, außerfamiliäre Personen etc</a:t>
            </a:r>
            <a:r>
              <a:rPr lang="de-AT" sz="2800" dirty="0" smtClean="0"/>
              <a:t>.</a:t>
            </a:r>
            <a:endParaRPr lang="de-AT" sz="2800" dirty="0"/>
          </a:p>
          <a:p>
            <a:pPr marL="0" indent="0" eaLnBrk="1" hangingPunct="1">
              <a:buFontTx/>
              <a:buNone/>
              <a:defRPr/>
            </a:pPr>
            <a:r>
              <a:rPr lang="de-AT" sz="2800" dirty="0">
                <a:sym typeface="Wingdings" pitchFamily="2" charset="2"/>
              </a:rPr>
              <a:t> Wieder Nachträglichkeit: </a:t>
            </a:r>
            <a:r>
              <a:rPr lang="de-AT" sz="2800" dirty="0" smtClean="0">
                <a:sym typeface="Wingdings" pitchFamily="2" charset="2"/>
              </a:rPr>
              <a:t>Erst </a:t>
            </a:r>
            <a:r>
              <a:rPr lang="de-AT" sz="2800" i="1" dirty="0">
                <a:sym typeface="Wingdings" pitchFamily="2" charset="2"/>
              </a:rPr>
              <a:t>im Lichte einer Neuordnung der Wahrnehmung durch Diskurse über Differenzen</a:t>
            </a:r>
            <a:r>
              <a:rPr lang="de-AT" sz="2800" dirty="0">
                <a:sym typeface="Wingdings" pitchFamily="2" charset="2"/>
              </a:rPr>
              <a:t> werden „AusländerInnen“/Juden als spezifisch fremd wahrgenommen</a:t>
            </a:r>
            <a:endParaRPr lang="de-AT" sz="2800" dirty="0"/>
          </a:p>
        </p:txBody>
      </p:sp>
      <p:sp>
        <p:nvSpPr>
          <p:cNvPr id="4"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dirty="0"/>
              <a:t>3. Psychologische/psychoanalytische Annäherung</a:t>
            </a:r>
          </a:p>
        </p:txBody>
      </p:sp>
    </p:spTree>
    <p:extLst>
      <p:ext uri="{BB962C8B-B14F-4D97-AF65-F5344CB8AC3E}">
        <p14:creationId xmlns:p14="http://schemas.microsoft.com/office/powerpoint/2010/main" val="1672439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4294967295"/>
          </p:nvPr>
        </p:nvSpPr>
        <p:spPr>
          <a:xfrm>
            <a:off x="395288" y="371475"/>
            <a:ext cx="8497887" cy="5434013"/>
          </a:xfrm>
        </p:spPr>
        <p:txBody>
          <a:bodyPr>
            <a:normAutofit lnSpcReduction="10000"/>
          </a:bodyPr>
          <a:lstStyle/>
          <a:p>
            <a:pPr marL="0" indent="0">
              <a:buFontTx/>
              <a:buNone/>
              <a:defRPr/>
            </a:pPr>
            <a:r>
              <a:rPr lang="de-DE" sz="2800" dirty="0" smtClean="0"/>
              <a:t>Noch einmal bzgl. des Diskurses über Differenzen: </a:t>
            </a:r>
          </a:p>
          <a:p>
            <a:pPr marL="0" indent="0">
              <a:buFontTx/>
              <a:buNone/>
              <a:defRPr/>
            </a:pPr>
            <a:r>
              <a:rPr lang="de-DE" sz="2800" u="sng" dirty="0" smtClean="0"/>
              <a:t>Vier </a:t>
            </a:r>
            <a:r>
              <a:rPr lang="de-DE" sz="2800" u="sng" dirty="0"/>
              <a:t>Momente des Rassismus</a:t>
            </a:r>
            <a:r>
              <a:rPr lang="de-DE" sz="2800" dirty="0"/>
              <a:t> (</a:t>
            </a:r>
            <a:r>
              <a:rPr lang="de-DE" sz="2800" dirty="0" err="1"/>
              <a:t>Rommelspacher</a:t>
            </a:r>
            <a:r>
              <a:rPr lang="de-DE" sz="2800" dirty="0"/>
              <a:t>):</a:t>
            </a:r>
          </a:p>
          <a:p>
            <a:pPr>
              <a:defRPr/>
            </a:pPr>
            <a:r>
              <a:rPr lang="de-DE" sz="2800" dirty="0"/>
              <a:t>Naturalisierung (von Verhalten und Eigenschaften)</a:t>
            </a:r>
          </a:p>
          <a:p>
            <a:pPr>
              <a:defRPr/>
            </a:pPr>
            <a:r>
              <a:rPr lang="de-DE" sz="2800" dirty="0"/>
              <a:t>Homogenisierung (von Gruppen)</a:t>
            </a:r>
          </a:p>
          <a:p>
            <a:pPr>
              <a:defRPr/>
            </a:pPr>
            <a:r>
              <a:rPr lang="de-DE" sz="2800" dirty="0"/>
              <a:t>Polarisierung (der Gruppen voneinander)</a:t>
            </a:r>
          </a:p>
          <a:p>
            <a:pPr>
              <a:defRPr/>
            </a:pPr>
            <a:r>
              <a:rPr lang="de-DE" sz="2800" dirty="0"/>
              <a:t>Hierarchisierung (der verschiedenen Gruppen)</a:t>
            </a:r>
          </a:p>
          <a:p>
            <a:pPr marL="0" indent="0">
              <a:buFontTx/>
              <a:buNone/>
              <a:defRPr/>
            </a:pPr>
            <a:endParaRPr lang="de-DE" sz="1500" dirty="0"/>
          </a:p>
          <a:p>
            <a:pPr marL="0" indent="0">
              <a:buFontTx/>
              <a:buNone/>
              <a:defRPr/>
            </a:pPr>
            <a:r>
              <a:rPr lang="de-AT" sz="2800" dirty="0">
                <a:sym typeface="Wingdings" pitchFamily="2" charset="2"/>
              </a:rPr>
              <a:t> Stets Selbstreflexion nötig: Wo haben wir an diesen Momenten teil?</a:t>
            </a:r>
          </a:p>
          <a:p>
            <a:pPr marL="0" indent="0">
              <a:buFontTx/>
              <a:buNone/>
              <a:defRPr/>
            </a:pPr>
            <a:r>
              <a:rPr lang="de-AT" sz="2800" dirty="0">
                <a:sym typeface="Wingdings" pitchFamily="2" charset="2"/>
              </a:rPr>
              <a:t> Im Lichte dieser gesellschaftlichen Konstruktion von „Eigenen“ und „Anderen“ schreiben wir eigene Erfahrungen/Bilder nachträglich um.</a:t>
            </a:r>
            <a:endParaRPr lang="de-DE" sz="2800" dirty="0"/>
          </a:p>
        </p:txBody>
      </p:sp>
      <p:sp>
        <p:nvSpPr>
          <p:cNvPr id="4"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dirty="0"/>
              <a:t>3. Psychologische/psychoanalytische Annäherung</a:t>
            </a:r>
          </a:p>
        </p:txBody>
      </p:sp>
    </p:spTree>
    <p:extLst>
      <p:ext uri="{BB962C8B-B14F-4D97-AF65-F5344CB8AC3E}">
        <p14:creationId xmlns:p14="http://schemas.microsoft.com/office/powerpoint/2010/main" val="286657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4294967295"/>
          </p:nvPr>
        </p:nvSpPr>
        <p:spPr>
          <a:xfrm>
            <a:off x="395288" y="587375"/>
            <a:ext cx="8497887" cy="5434013"/>
          </a:xfrm>
        </p:spPr>
        <p:txBody>
          <a:bodyPr/>
          <a:lstStyle/>
          <a:p>
            <a:pPr marL="0" indent="0" eaLnBrk="1" hangingPunct="1">
              <a:lnSpc>
                <a:spcPct val="90000"/>
              </a:lnSpc>
              <a:buFontTx/>
              <a:buNone/>
              <a:defRPr/>
            </a:pPr>
            <a:r>
              <a:rPr lang="de-AT" altLang="de-DE" sz="3000" u="sng" dirty="0">
                <a:sym typeface="Wingdings" pitchFamily="2" charset="2"/>
              </a:rPr>
              <a:t>Psychoanalytische Zugänge zum Nationalismus:</a:t>
            </a:r>
          </a:p>
          <a:p>
            <a:pPr marL="0" indent="0" eaLnBrk="1" hangingPunct="1">
              <a:lnSpc>
                <a:spcPct val="90000"/>
              </a:lnSpc>
              <a:buFontTx/>
              <a:buNone/>
              <a:defRPr/>
            </a:pPr>
            <a:r>
              <a:rPr lang="de-AT" altLang="de-DE" sz="3000" dirty="0">
                <a:sym typeface="Wingdings" pitchFamily="2" charset="2"/>
              </a:rPr>
              <a:t>Im Nationalismus zeigen sich z.B.: </a:t>
            </a:r>
          </a:p>
          <a:p>
            <a:pPr eaLnBrk="1" hangingPunct="1">
              <a:lnSpc>
                <a:spcPct val="90000"/>
              </a:lnSpc>
              <a:buFontTx/>
              <a:buChar char="-"/>
              <a:defRPr/>
            </a:pPr>
            <a:r>
              <a:rPr lang="de-AT" altLang="de-DE" sz="3000" dirty="0">
                <a:sym typeface="Wingdings" pitchFamily="2" charset="2"/>
              </a:rPr>
              <a:t>„Vaterlandsliebe“: Aufgespaltene </a:t>
            </a:r>
            <a:r>
              <a:rPr lang="de-AT" altLang="de-DE" sz="3000" dirty="0" err="1">
                <a:sym typeface="Wingdings" pitchFamily="2" charset="2"/>
              </a:rPr>
              <a:t>Ambivalenzkonflikte</a:t>
            </a:r>
            <a:r>
              <a:rPr lang="de-AT" altLang="de-DE" sz="3000" dirty="0">
                <a:sym typeface="Wingdings" pitchFamily="2" charset="2"/>
              </a:rPr>
              <a:t> gegenüber der väterlichen Autorität.</a:t>
            </a:r>
          </a:p>
          <a:p>
            <a:pPr eaLnBrk="1" hangingPunct="1">
              <a:lnSpc>
                <a:spcPct val="90000"/>
              </a:lnSpc>
              <a:buFontTx/>
              <a:buChar char="-"/>
              <a:defRPr/>
            </a:pPr>
            <a:r>
              <a:rPr lang="de-AT" altLang="de-DE" sz="3000" dirty="0">
                <a:sym typeface="Wingdings" pitchFamily="2" charset="2"/>
              </a:rPr>
              <a:t>Verschmelzungswünsche, „ozeanisches Gefühl“: Nation als </a:t>
            </a:r>
            <a:r>
              <a:rPr lang="de-AT" altLang="de-DE" sz="3000" dirty="0" smtClean="0">
                <a:sym typeface="Wingdings" pitchFamily="2" charset="2"/>
              </a:rPr>
              <a:t>(idealisierte) „Mutter</a:t>
            </a:r>
            <a:r>
              <a:rPr lang="de-AT" altLang="de-DE" sz="3000" dirty="0">
                <a:sym typeface="Wingdings" pitchFamily="2" charset="2"/>
              </a:rPr>
              <a:t>“. </a:t>
            </a:r>
          </a:p>
          <a:p>
            <a:pPr eaLnBrk="1" hangingPunct="1">
              <a:lnSpc>
                <a:spcPct val="90000"/>
              </a:lnSpc>
              <a:buFontTx/>
              <a:buChar char="-"/>
              <a:defRPr/>
            </a:pPr>
            <a:r>
              <a:rPr lang="de-AT" altLang="de-DE" sz="3000" dirty="0">
                <a:sym typeface="Wingdings" pitchFamily="2" charset="2"/>
              </a:rPr>
              <a:t>Begrenzte Gemeinschaft: Nation als „Volkskörper“, der gerade vor Auflösungsgefühlen schützt.</a:t>
            </a:r>
          </a:p>
        </p:txBody>
      </p:sp>
      <p:sp>
        <p:nvSpPr>
          <p:cNvPr id="4"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dirty="0"/>
              <a:t>3. Psychologische/psychoanalytische Annäherung</a:t>
            </a:r>
          </a:p>
        </p:txBody>
      </p:sp>
    </p:spTree>
    <p:extLst>
      <p:ext uri="{BB962C8B-B14F-4D97-AF65-F5344CB8AC3E}">
        <p14:creationId xmlns:p14="http://schemas.microsoft.com/office/powerpoint/2010/main" val="2145234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4294967295"/>
          </p:nvPr>
        </p:nvSpPr>
        <p:spPr>
          <a:xfrm>
            <a:off x="519113" y="443259"/>
            <a:ext cx="8229600" cy="5434013"/>
          </a:xfrm>
        </p:spPr>
        <p:txBody>
          <a:bodyPr>
            <a:normAutofit lnSpcReduction="10000"/>
          </a:bodyPr>
          <a:lstStyle/>
          <a:p>
            <a:pPr marL="0" indent="0" eaLnBrk="1" hangingPunct="1">
              <a:lnSpc>
                <a:spcPct val="90000"/>
              </a:lnSpc>
              <a:buFontTx/>
              <a:buNone/>
            </a:pPr>
            <a:r>
              <a:rPr lang="de-AT" altLang="de-DE" sz="2400" u="sng" dirty="0" smtClean="0"/>
              <a:t>Die Juden als doppelte Projektionsfläche:</a:t>
            </a:r>
          </a:p>
          <a:p>
            <a:pPr marL="0" indent="0" eaLnBrk="1" hangingPunct="1">
              <a:lnSpc>
                <a:spcPct val="90000"/>
              </a:lnSpc>
              <a:buFontTx/>
              <a:buNone/>
            </a:pPr>
            <a:r>
              <a:rPr lang="de-AT" altLang="de-DE" sz="2400" dirty="0" smtClean="0"/>
              <a:t>"Denn für das </a:t>
            </a:r>
            <a:r>
              <a:rPr lang="de-AT" altLang="de-DE" sz="2400" dirty="0" err="1" smtClean="0"/>
              <a:t>Unbewußte</a:t>
            </a:r>
            <a:r>
              <a:rPr lang="de-AT" altLang="de-DE" sz="2400" dirty="0" smtClean="0"/>
              <a:t> der [antisemitischen] Aufrührer stellen die Juden nicht nur jene Obrigkeit dar, welche sie nicht anzugreifen wagen, sondern auch ihre eigenen, verdrängten Triebe, die sie hassen und die gerade von der Obrigkeit, gegen die sie gerichtet sind, verboten werden. Der Antisemitismus ist in der Tat eine Verdichtung der widersprüchlichsten Bestrebungen: eines Aufruhrs der Triebe gegen die Obrigkeit sowie einer gegen das Selbst gerichteten, grausamen Unterdrückung und Bestrafung für diese Rebellion. Im </a:t>
            </a:r>
            <a:r>
              <a:rPr lang="de-AT" altLang="de-DE" sz="2400" dirty="0" err="1" smtClean="0"/>
              <a:t>Unbewußten</a:t>
            </a:r>
            <a:r>
              <a:rPr lang="de-AT" altLang="de-DE" sz="2400" dirty="0" smtClean="0"/>
              <a:t> des Antisemiten verkörpern die Juden gleichzeitig das, wogegen sie gerne rebellieren möchten, und die rebellische Tendenz in ihnen selbst" </a:t>
            </a:r>
            <a:br>
              <a:rPr lang="de-AT" altLang="de-DE" sz="2400" dirty="0" smtClean="0"/>
            </a:br>
            <a:r>
              <a:rPr lang="de-AT" altLang="de-DE" sz="2400" dirty="0" smtClean="0"/>
              <a:t>(</a:t>
            </a:r>
            <a:r>
              <a:rPr lang="de-AT" altLang="de-DE" sz="2400" dirty="0" err="1" smtClean="0"/>
              <a:t>Fenichel</a:t>
            </a:r>
            <a:r>
              <a:rPr lang="de-AT" altLang="de-DE" sz="2400" dirty="0" smtClean="0"/>
              <a:t> 1946, S. 45)</a:t>
            </a:r>
          </a:p>
          <a:p>
            <a:pPr marL="0" indent="0" eaLnBrk="1" hangingPunct="1">
              <a:lnSpc>
                <a:spcPct val="90000"/>
              </a:lnSpc>
              <a:buFontTx/>
              <a:buNone/>
            </a:pPr>
            <a:r>
              <a:rPr lang="de-AT" altLang="de-DE" sz="2400" dirty="0" smtClean="0">
                <a:sym typeface="Wingdings" pitchFamily="2" charset="2"/>
              </a:rPr>
              <a:t>1) antisemitische Tendenz: </a:t>
            </a:r>
            <a:r>
              <a:rPr lang="de-AT" altLang="de-DE" sz="2400" dirty="0" smtClean="0"/>
              <a:t>Projektion der strengen Forderungen des Gewissens (Über-Ich); 2) rassistische Tendenz: Projektion der verpönten Wünsche (Es-Impulse)</a:t>
            </a:r>
          </a:p>
        </p:txBody>
      </p:sp>
      <p:sp>
        <p:nvSpPr>
          <p:cNvPr id="35843"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4160669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4294967295"/>
          </p:nvPr>
        </p:nvSpPr>
        <p:spPr>
          <a:xfrm>
            <a:off x="519113" y="476250"/>
            <a:ext cx="8229600" cy="5434013"/>
          </a:xfrm>
        </p:spPr>
        <p:txBody>
          <a:bodyPr/>
          <a:lstStyle/>
          <a:p>
            <a:pPr eaLnBrk="1" hangingPunct="1">
              <a:lnSpc>
                <a:spcPct val="90000"/>
              </a:lnSpc>
              <a:buFontTx/>
              <a:buNone/>
              <a:defRPr/>
            </a:pPr>
            <a:r>
              <a:rPr lang="de-AT" sz="3000" u="sng" dirty="0" smtClean="0"/>
              <a:t>Antisemitismus, Rassismus und Geschlecht:</a:t>
            </a:r>
          </a:p>
          <a:p>
            <a:pPr eaLnBrk="1" hangingPunct="1">
              <a:lnSpc>
                <a:spcPct val="90000"/>
              </a:lnSpc>
              <a:buFontTx/>
              <a:buNone/>
              <a:defRPr/>
            </a:pPr>
            <a:r>
              <a:rPr lang="de-AT" sz="3000" dirty="0" smtClean="0"/>
              <a:t>- Alle Ansätze haben auch mit Geschlecht zu tun: Bilder des Arier, des Juden und des je spezifischen „Fremden“ sind vergeschlechtlichte</a:t>
            </a:r>
          </a:p>
          <a:p>
            <a:pPr eaLnBrk="1" hangingPunct="1">
              <a:lnSpc>
                <a:spcPct val="90000"/>
              </a:lnSpc>
              <a:buFontTx/>
              <a:buChar char="-"/>
              <a:defRPr/>
            </a:pPr>
            <a:r>
              <a:rPr lang="de-AT" sz="3000" dirty="0" smtClean="0"/>
              <a:t>In Theorien meist Konzentration auf männliche Antisemiten und Rassisten</a:t>
            </a:r>
          </a:p>
          <a:p>
            <a:pPr marL="363538" indent="0" eaLnBrk="1" hangingPunct="1">
              <a:lnSpc>
                <a:spcPct val="90000"/>
              </a:lnSpc>
              <a:buFontTx/>
              <a:buNone/>
              <a:defRPr/>
            </a:pPr>
            <a:r>
              <a:rPr lang="de-AT" sz="2800" dirty="0" smtClean="0">
                <a:sym typeface="Wingdings" pitchFamily="2" charset="2"/>
              </a:rPr>
              <a:t></a:t>
            </a:r>
            <a:r>
              <a:rPr lang="de-AT" sz="2800" dirty="0" smtClean="0"/>
              <a:t> </a:t>
            </a:r>
            <a:r>
              <a:rPr lang="de-AT" sz="3000" dirty="0" smtClean="0"/>
              <a:t>Aber: Auch in der weiblichen Sozialisation, d.h. im Prozess der „</a:t>
            </a:r>
            <a:r>
              <a:rPr lang="de-AT" sz="3000" dirty="0" err="1" smtClean="0"/>
              <a:t>Frauwerdung</a:t>
            </a:r>
            <a:r>
              <a:rPr lang="de-AT" sz="3000" dirty="0" smtClean="0"/>
              <a:t>“, gibt es Abspaltungen und Verdrängungen, damit Projektionspotential </a:t>
            </a:r>
          </a:p>
        </p:txBody>
      </p:sp>
      <p:sp>
        <p:nvSpPr>
          <p:cNvPr id="36867"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1835025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4294967295"/>
          </p:nvPr>
        </p:nvSpPr>
        <p:spPr>
          <a:xfrm>
            <a:off x="395288" y="371475"/>
            <a:ext cx="8497887" cy="5434013"/>
          </a:xfrm>
        </p:spPr>
        <p:txBody>
          <a:bodyPr/>
          <a:lstStyle/>
          <a:p>
            <a:pPr eaLnBrk="1" hangingPunct="1">
              <a:buFontTx/>
              <a:buNone/>
              <a:defRPr/>
            </a:pPr>
            <a:r>
              <a:rPr lang="de-AT" dirty="0" smtClean="0">
                <a:sym typeface="Wingdings" pitchFamily="2" charset="2"/>
              </a:rPr>
              <a:t>Fazit:</a:t>
            </a:r>
          </a:p>
          <a:p>
            <a:pPr marL="0" indent="0" eaLnBrk="1" hangingPunct="1">
              <a:buFontTx/>
              <a:buNone/>
              <a:defRPr/>
            </a:pPr>
            <a:r>
              <a:rPr lang="de-AT" dirty="0" smtClean="0">
                <a:sym typeface="Wingdings" pitchFamily="2" charset="2"/>
              </a:rPr>
              <a:t>Ideologeme wie Antisemitismus, Rassismus</a:t>
            </a:r>
            <a:br>
              <a:rPr lang="de-AT" dirty="0" smtClean="0">
                <a:sym typeface="Wingdings" pitchFamily="2" charset="2"/>
              </a:rPr>
            </a:br>
            <a:r>
              <a:rPr lang="de-AT" dirty="0" smtClean="0">
                <a:sym typeface="Wingdings" pitchFamily="2" charset="2"/>
              </a:rPr>
              <a:t>und Nationalismus dienen als </a:t>
            </a:r>
            <a:r>
              <a:rPr lang="de-AT" i="1" dirty="0" smtClean="0">
                <a:sym typeface="Wingdings" pitchFamily="2" charset="2"/>
              </a:rPr>
              <a:t>Projektionsflächen</a:t>
            </a:r>
            <a:r>
              <a:rPr lang="de-AT" dirty="0" smtClean="0">
                <a:sym typeface="Wingdings" pitchFamily="2" charset="2"/>
              </a:rPr>
              <a:t> für sehr unterschiedliche und individuelle Wünsche und Ängste </a:t>
            </a:r>
          </a:p>
          <a:p>
            <a:pPr eaLnBrk="1" hangingPunct="1">
              <a:buFontTx/>
              <a:buNone/>
              <a:defRPr/>
            </a:pPr>
            <a:r>
              <a:rPr lang="de-AT" dirty="0" smtClean="0">
                <a:sym typeface="Wingdings" pitchFamily="2" charset="2"/>
              </a:rPr>
              <a:t></a:t>
            </a:r>
            <a:r>
              <a:rPr lang="de-AT" dirty="0" smtClean="0"/>
              <a:t> ideologische Bilder und Diskurse werden als Lösungsschablonen für innere Konflikte genutzt („Schiefheilung“)</a:t>
            </a:r>
            <a:endParaRPr lang="de-AT" dirty="0" smtClean="0">
              <a:sym typeface="Wingdings" pitchFamily="2" charset="2"/>
            </a:endParaRPr>
          </a:p>
        </p:txBody>
      </p:sp>
      <p:sp>
        <p:nvSpPr>
          <p:cNvPr id="37891"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2078349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4294967295"/>
          </p:nvPr>
        </p:nvSpPr>
        <p:spPr>
          <a:xfrm>
            <a:off x="395288" y="371475"/>
            <a:ext cx="8497887" cy="5434013"/>
          </a:xfrm>
        </p:spPr>
        <p:txBody>
          <a:bodyPr/>
          <a:lstStyle/>
          <a:p>
            <a:pPr eaLnBrk="1" hangingPunct="1">
              <a:buFontTx/>
              <a:buNone/>
              <a:defRPr/>
            </a:pPr>
            <a:r>
              <a:rPr lang="de-AT" sz="2800" u="sng" dirty="0" smtClean="0">
                <a:sym typeface="Wingdings" pitchFamily="2" charset="2"/>
              </a:rPr>
              <a:t>„Fremdenrepräsentanz“</a:t>
            </a:r>
            <a:r>
              <a:rPr lang="de-AT" sz="2800" dirty="0" smtClean="0">
                <a:sym typeface="Wingdings" pitchFamily="2" charset="2"/>
              </a:rPr>
              <a:t> (Erdheim):</a:t>
            </a:r>
          </a:p>
          <a:p>
            <a:pPr eaLnBrk="1" hangingPunct="1">
              <a:buFontTx/>
              <a:buChar char="-"/>
              <a:defRPr/>
            </a:pPr>
            <a:r>
              <a:rPr lang="de-AT" sz="2800" dirty="0" smtClean="0">
                <a:sym typeface="Wingdings" pitchFamily="2" charset="2"/>
              </a:rPr>
              <a:t>Ängstigt und fasziniert zugleich.</a:t>
            </a:r>
          </a:p>
          <a:p>
            <a:pPr eaLnBrk="1" hangingPunct="1">
              <a:buFontTx/>
              <a:buChar char="-"/>
              <a:defRPr/>
            </a:pPr>
            <a:r>
              <a:rPr lang="de-AT" sz="2800" dirty="0" smtClean="0">
                <a:sym typeface="Wingdings" pitchFamily="2" charset="2"/>
              </a:rPr>
              <a:t>Bildet sich frühkindlich: </a:t>
            </a:r>
            <a:r>
              <a:rPr lang="de-AT" sz="2800" dirty="0"/>
              <a:t>unangenehme Wahrnehmungen </a:t>
            </a:r>
            <a:r>
              <a:rPr lang="de-AT" sz="2800" dirty="0" smtClean="0"/>
              <a:t>werden </a:t>
            </a:r>
            <a:r>
              <a:rPr lang="de-AT" sz="2800" dirty="0"/>
              <a:t>abgespalten und </a:t>
            </a:r>
            <a:r>
              <a:rPr lang="de-AT" sz="2800" dirty="0" smtClean="0"/>
              <a:t>projiziert.</a:t>
            </a:r>
          </a:p>
          <a:p>
            <a:pPr eaLnBrk="1" hangingPunct="1">
              <a:buFontTx/>
              <a:buChar char="-"/>
              <a:defRPr/>
            </a:pPr>
            <a:r>
              <a:rPr lang="de-AT" sz="2800" dirty="0" smtClean="0"/>
              <a:t>Fremd sind zuerst: „Vater“, Geschwister, außerfamiliäre Personen etc.  </a:t>
            </a:r>
          </a:p>
          <a:p>
            <a:pPr marL="0" indent="0" eaLnBrk="1" hangingPunct="1">
              <a:buFontTx/>
              <a:buNone/>
              <a:defRPr/>
            </a:pPr>
            <a:r>
              <a:rPr lang="de-AT" sz="2800" dirty="0" smtClean="0">
                <a:sym typeface="Wingdings" pitchFamily="2" charset="2"/>
              </a:rPr>
              <a:t> Wieder Nachträglichkeit: erst im Lichte einer Neuordnung der Wahrnehmung durch Diskurse über Differenzen werden „AusländerInnen“/Juden als spezifisch fremd wahrgenommen</a:t>
            </a:r>
            <a:endParaRPr lang="de-AT" sz="2800" dirty="0" smtClean="0"/>
          </a:p>
        </p:txBody>
      </p:sp>
      <p:sp>
        <p:nvSpPr>
          <p:cNvPr id="38915"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25345470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4294967295"/>
          </p:nvPr>
        </p:nvSpPr>
        <p:spPr>
          <a:xfrm>
            <a:off x="519113" y="476250"/>
            <a:ext cx="8229600" cy="5905500"/>
          </a:xfrm>
        </p:spPr>
        <p:txBody>
          <a:bodyPr/>
          <a:lstStyle/>
          <a:p>
            <a:pPr marL="0" indent="0" eaLnBrk="1" hangingPunct="1">
              <a:buFontTx/>
              <a:buNone/>
            </a:pPr>
            <a:r>
              <a:rPr lang="de-AT" altLang="de-DE" u="sng" smtClean="0"/>
              <a:t>Projektion und Wahrnehmungsveränderung:</a:t>
            </a:r>
          </a:p>
          <a:p>
            <a:pPr marL="0" indent="0" eaLnBrk="1" hangingPunct="1">
              <a:buFontTx/>
              <a:buNone/>
            </a:pPr>
            <a:r>
              <a:rPr lang="de-AT" altLang="de-DE" smtClean="0"/>
              <a:t>Projektionswunsch schafft sich erst Objekt (bzw: Objekt wird gesucht/erfunden), um Angst- in handhabbarere Aggressionspotentiale zu verwandeln:</a:t>
            </a:r>
          </a:p>
          <a:p>
            <a:pPr marL="0" indent="0" eaLnBrk="1" hangingPunct="1">
              <a:buFontTx/>
              <a:buNone/>
            </a:pPr>
            <a:r>
              <a:rPr lang="de-AT" altLang="de-DE" smtClean="0"/>
              <a:t>"eine anfänglich innere, vom Bewusstsein nicht zugelassene und verarbeitete Wahrnehmung wird gleichsam in eine äußere, zerstörungsbereiten Hass entbindende Wahrnehmung transformiert." </a:t>
            </a:r>
          </a:p>
          <a:p>
            <a:pPr marL="0" indent="0" eaLnBrk="1" hangingPunct="1">
              <a:buFontTx/>
              <a:buNone/>
            </a:pPr>
            <a:r>
              <a:rPr lang="de-AT" altLang="de-DE" smtClean="0"/>
              <a:t>(Pohl 2009: 46)</a:t>
            </a:r>
          </a:p>
        </p:txBody>
      </p:sp>
      <p:sp>
        <p:nvSpPr>
          <p:cNvPr id="39939"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2348176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4294967295"/>
          </p:nvPr>
        </p:nvSpPr>
        <p:spPr>
          <a:xfrm>
            <a:off x="519113" y="620713"/>
            <a:ext cx="8229600" cy="5434012"/>
          </a:xfrm>
        </p:spPr>
        <p:txBody>
          <a:bodyPr/>
          <a:lstStyle/>
          <a:p>
            <a:pPr eaLnBrk="1" hangingPunct="1">
              <a:buFont typeface="Wingdings" pitchFamily="2" charset="2"/>
              <a:buChar char="à"/>
              <a:defRPr/>
            </a:pPr>
            <a:r>
              <a:rPr lang="de-AT" sz="2400" dirty="0" smtClean="0"/>
              <a:t>Installierung einer </a:t>
            </a:r>
            <a:r>
              <a:rPr lang="de-AT" sz="2400" i="1" dirty="0" smtClean="0"/>
              <a:t>neuen Wahrnehmung</a:t>
            </a:r>
            <a:r>
              <a:rPr lang="de-AT" sz="2400" dirty="0" smtClean="0"/>
              <a:t>: </a:t>
            </a:r>
            <a:endParaRPr lang="de-AT" sz="2400" dirty="0"/>
          </a:p>
          <a:p>
            <a:pPr marL="0" indent="0" eaLnBrk="1" hangingPunct="1">
              <a:buFontTx/>
              <a:buNone/>
              <a:defRPr/>
            </a:pPr>
            <a:r>
              <a:rPr lang="de-AT" sz="2400" dirty="0" smtClean="0"/>
              <a:t>"Der als Feind erwählte wird schon als Feind wahrgenommen." (Horkheimer/Adorno 1947: 190)</a:t>
            </a:r>
          </a:p>
          <a:p>
            <a:pPr marL="0" indent="0" eaLnBrk="1" hangingPunct="1">
              <a:buFontTx/>
              <a:buNone/>
              <a:defRPr/>
            </a:pPr>
            <a:r>
              <a:rPr lang="de-AT" sz="2400" dirty="0" smtClean="0"/>
              <a:t>„Für rassistische Einstellungen sind Erfahrungen mit den Objekten des Rassismus nicht nötig. Und stärker noch: der Rassist kann die Erfahrung des konkreten Anderen gar nicht machen. Rassismus wird in keiner Hinsicht von den Objekten rassistischer Einstellung verursacht.“ </a:t>
            </a:r>
            <a:br>
              <a:rPr lang="de-AT" sz="2400" dirty="0" smtClean="0"/>
            </a:br>
            <a:r>
              <a:rPr lang="de-AT" sz="2400" dirty="0" smtClean="0"/>
              <a:t>(Demirovic 1992: 78f)</a:t>
            </a:r>
          </a:p>
          <a:p>
            <a:pPr eaLnBrk="1" hangingPunct="1">
              <a:buFont typeface="Wingdings" pitchFamily="2" charset="2"/>
              <a:buChar char="à"/>
              <a:defRPr/>
            </a:pPr>
            <a:r>
              <a:rPr lang="de-AT" sz="2400" dirty="0" smtClean="0">
                <a:sym typeface="Wingdings" pitchFamily="2" charset="2"/>
              </a:rPr>
              <a:t>Im Extrem: starre, tendenziell unauflösbare Wahrnehmung; paranoide „Kampf-Abwehr-Haltung“</a:t>
            </a:r>
          </a:p>
          <a:p>
            <a:pPr eaLnBrk="1" hangingPunct="1">
              <a:buFont typeface="Wingdings" pitchFamily="2" charset="2"/>
              <a:buChar char="à"/>
              <a:defRPr/>
            </a:pPr>
            <a:r>
              <a:rPr lang="de-AT" sz="2400" dirty="0" smtClean="0">
                <a:sym typeface="Wingdings" pitchFamily="2" charset="2"/>
              </a:rPr>
              <a:t>Projektion aber nie zum Abschluss zu bringen, stete Gefahr der Eskalation</a:t>
            </a:r>
          </a:p>
          <a:p>
            <a:pPr marL="542925" indent="-542925" eaLnBrk="1" hangingPunct="1">
              <a:buFontTx/>
              <a:buNone/>
              <a:defRPr/>
            </a:pPr>
            <a:endParaRPr lang="de-AT" sz="2400" dirty="0" smtClean="0"/>
          </a:p>
        </p:txBody>
      </p:sp>
      <p:sp>
        <p:nvSpPr>
          <p:cNvPr id="40963"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2848559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smtClean="0"/>
              <a:t>Antisemitismus als „soziale Geisteskrankheit“ (Rudolph Loewenstein) oder als „Massenpsychose“ (Ernst Simmel):</a:t>
            </a:r>
          </a:p>
          <a:p>
            <a:pPr marL="0" indent="0" eaLnBrk="1" hangingPunct="1">
              <a:buFontTx/>
              <a:buNone/>
            </a:pPr>
            <a:r>
              <a:rPr lang="de-AT" altLang="de-DE" smtClean="0">
                <a:sym typeface="Wingdings" pitchFamily="2" charset="2"/>
              </a:rPr>
              <a:t> </a:t>
            </a:r>
            <a:r>
              <a:rPr lang="de-AT" altLang="de-DE" smtClean="0"/>
              <a:t>Antisemitismus und Rassismus werden als „Symptom“ gelesen, als Kompromissbildung infolge eines inneren Konfliktes</a:t>
            </a:r>
          </a:p>
        </p:txBody>
      </p:sp>
      <p:sp>
        <p:nvSpPr>
          <p:cNvPr id="26627"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4154695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4294967295"/>
          </p:nvPr>
        </p:nvSpPr>
        <p:spPr>
          <a:xfrm>
            <a:off x="519113" y="548680"/>
            <a:ext cx="8229600" cy="5434013"/>
          </a:xfrm>
        </p:spPr>
        <p:txBody>
          <a:bodyPr>
            <a:noAutofit/>
          </a:bodyPr>
          <a:lstStyle/>
          <a:p>
            <a:pPr marL="0" indent="0" eaLnBrk="1" hangingPunct="1">
              <a:lnSpc>
                <a:spcPct val="90000"/>
              </a:lnSpc>
              <a:buFontTx/>
              <a:buNone/>
            </a:pPr>
            <a:r>
              <a:rPr lang="de-AT" altLang="de-DE" sz="2400" u="sng" dirty="0" smtClean="0"/>
              <a:t>Exkurs zur Wahrnehmungspsychologie:</a:t>
            </a:r>
          </a:p>
          <a:p>
            <a:pPr marL="0" indent="0" eaLnBrk="1" hangingPunct="1">
              <a:lnSpc>
                <a:spcPct val="90000"/>
              </a:lnSpc>
              <a:buFontTx/>
              <a:buNone/>
            </a:pPr>
            <a:endParaRPr lang="de-AT" altLang="de-DE" sz="2400" dirty="0" smtClean="0"/>
          </a:p>
          <a:p>
            <a:pPr marL="0" indent="0" eaLnBrk="1" hangingPunct="1">
              <a:lnSpc>
                <a:spcPct val="90000"/>
              </a:lnSpc>
              <a:buFontTx/>
              <a:buNone/>
            </a:pPr>
            <a:r>
              <a:rPr lang="de-AT" altLang="de-DE" sz="2400" dirty="0" smtClean="0"/>
              <a:t>"In gewissem Sinn ist alles Wahrnehmen Projizieren. (…) Zwischen dem wahrhaften Gegenstand und dem unbezweifelbaren Sinnesdatum, zwischen innen und außen, klafft ein Abgrund, den das Subjekt, auf eigene Gefahr, überbrücken </a:t>
            </a:r>
            <a:r>
              <a:rPr lang="de-AT" altLang="de-DE" sz="2400" dirty="0" err="1" smtClean="0"/>
              <a:t>muß</a:t>
            </a:r>
            <a:r>
              <a:rPr lang="de-AT" altLang="de-DE" sz="2400" dirty="0" smtClean="0"/>
              <a:t>. Um das Ding zu spiegeln, wie es ist, </a:t>
            </a:r>
            <a:r>
              <a:rPr lang="de-AT" altLang="de-DE" sz="2400" dirty="0" err="1" smtClean="0"/>
              <a:t>muß</a:t>
            </a:r>
            <a:r>
              <a:rPr lang="de-AT" altLang="de-DE" sz="2400" dirty="0" smtClean="0"/>
              <a:t> das Subjekt ihm mehr zurückgeben, als es von ihm erhält. Das Subjekt schafft die Welt außer ihm noch einmal aus den Spuren, die sie in seinen Sinnen </a:t>
            </a:r>
            <a:r>
              <a:rPr lang="de-AT" altLang="de-DE" sz="2400" dirty="0" err="1" smtClean="0"/>
              <a:t>zurückläßt</a:t>
            </a:r>
            <a:r>
              <a:rPr lang="de-AT" altLang="de-DE" sz="2400" dirty="0" smtClean="0"/>
              <a:t>: die Einheit des Dinges in seinen mannigfaltigen Eigenschaften und Zuständen; und es konstituiert damit rückwirkend das Ich, indem es nicht bloß den äußeren sondern auch den von diesen allmählich sich sondernden inneren Eindrücken synthetische Einheit zu verleihen lernt. Das identische Ich ist das späteste konstante Projektionsprodukt. (…)</a:t>
            </a:r>
          </a:p>
          <a:p>
            <a:pPr marL="0" indent="0" eaLnBrk="1" hangingPunct="1">
              <a:lnSpc>
                <a:spcPct val="90000"/>
              </a:lnSpc>
              <a:buFontTx/>
              <a:buNone/>
            </a:pPr>
            <a:endParaRPr lang="de-AT" altLang="de-DE" sz="2400" dirty="0" smtClean="0"/>
          </a:p>
        </p:txBody>
      </p:sp>
      <p:sp>
        <p:nvSpPr>
          <p:cNvPr id="41987" name="Text Box 5"/>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Exkurs zur Wahrnehmungspsychologie</a:t>
            </a:r>
          </a:p>
        </p:txBody>
      </p:sp>
    </p:spTree>
    <p:extLst>
      <p:ext uri="{BB962C8B-B14F-4D97-AF65-F5344CB8AC3E}">
        <p14:creationId xmlns:p14="http://schemas.microsoft.com/office/powerpoint/2010/main" val="14132442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4294967295"/>
          </p:nvPr>
        </p:nvSpPr>
        <p:spPr>
          <a:xfrm>
            <a:off x="519113" y="692150"/>
            <a:ext cx="8229600" cy="5434013"/>
          </a:xfrm>
        </p:spPr>
        <p:txBody>
          <a:bodyPr>
            <a:noAutofit/>
          </a:bodyPr>
          <a:lstStyle/>
          <a:p>
            <a:pPr marL="0" indent="0" eaLnBrk="1" hangingPunct="1">
              <a:lnSpc>
                <a:spcPct val="80000"/>
              </a:lnSpc>
              <a:buFontTx/>
              <a:buNone/>
            </a:pPr>
            <a:r>
              <a:rPr lang="de-AT" altLang="de-DE" sz="2400" dirty="0" smtClean="0"/>
              <a:t>Auch als selbständig objektiviertes freilich ist es nur, was ihm die Objektwelt ist. In nichts anderem als in der Zartheit und dem Reichtum der äußeren Wahrnehmungswelt besteht die innere Tiefe des Subjekts. Wenn die Verschränkung unterbrochen wird, erstarrt das Ich. Geht es, positivistisch, im Registrieren von Gegebenem auf, ohne selbst zu geben, so schrumpft es zum Punkt, und wenn es, idealistisch, die Welt aus dem grundlosen Ursprung seiner selbst entwirft, erschöpft es sich in sturer Wiederholung. Beide Male gibt es den Geist auf. Nur in der Vermittlung, in der das nichtige Sinnesdatum den Gedanken zur ganzen Produktivität bringt, deren er fähig ist, und andererseits der Gedanke vorbehaltlos dem übermächtigen Eindruck sich hingibt, wird die kranke Einsamkeit überwunden, in der die ganze Natur befangen ist. Nicht in der vom Gedanken </a:t>
            </a:r>
            <a:r>
              <a:rPr lang="de-AT" altLang="de-DE" sz="2400" dirty="0" err="1" smtClean="0"/>
              <a:t>unangekränkelten</a:t>
            </a:r>
            <a:r>
              <a:rPr lang="de-AT" altLang="de-DE" sz="2400" dirty="0" smtClean="0"/>
              <a:t> </a:t>
            </a:r>
            <a:r>
              <a:rPr lang="de-AT" altLang="de-DE" sz="2400" dirty="0" err="1" smtClean="0"/>
              <a:t>Gewißheit</a:t>
            </a:r>
            <a:r>
              <a:rPr lang="de-AT" altLang="de-DE" sz="2400" dirty="0" smtClean="0"/>
              <a:t>, nicht in der vorbegrifflichen Einheit von Wahrnehmung und Gegenstand, sondern in ihrem reflektierten Gegensatz zeigt die Möglichkeit von Versöhnung sich an." </a:t>
            </a:r>
          </a:p>
          <a:p>
            <a:pPr marL="0" indent="0" eaLnBrk="1" hangingPunct="1">
              <a:lnSpc>
                <a:spcPct val="80000"/>
              </a:lnSpc>
              <a:buFontTx/>
              <a:buNone/>
            </a:pPr>
            <a:r>
              <a:rPr lang="de-AT" altLang="de-DE" sz="2400" dirty="0" smtClean="0"/>
              <a:t>(Adorno/Horkheimer 1947: 198)</a:t>
            </a:r>
          </a:p>
        </p:txBody>
      </p:sp>
      <p:sp>
        <p:nvSpPr>
          <p:cNvPr id="43011" name="Text Box 6"/>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Exkurs zur Wahrnehmungspsychologie</a:t>
            </a:r>
          </a:p>
        </p:txBody>
      </p:sp>
    </p:spTree>
    <p:extLst>
      <p:ext uri="{BB962C8B-B14F-4D97-AF65-F5344CB8AC3E}">
        <p14:creationId xmlns:p14="http://schemas.microsoft.com/office/powerpoint/2010/main" val="1716155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sz="2400" dirty="0" smtClean="0"/>
              <a:t>"Wahrnehmung ist nur möglich, insofern das Ding schon als bestimmtes, etwa als Fall einer Gattung wahrgenommen wird. Sie ist vermittelte Unmittelbarkeit, Gedanke in der verführerischen Kraft der Sinnlichkeit. Subjektives wird von ihr blind in die scheinbare Selbstgegebenheit des Objekts verlegt. Einzig die ihrer selbst </a:t>
            </a:r>
            <a:r>
              <a:rPr lang="de-AT" altLang="de-DE" sz="2400" dirty="0" err="1" smtClean="0"/>
              <a:t>bewußte</a:t>
            </a:r>
            <a:r>
              <a:rPr lang="de-AT" altLang="de-DE" sz="2400" dirty="0" smtClean="0"/>
              <a:t> Arbeit des Gedankens kann sich diesem </a:t>
            </a:r>
            <a:r>
              <a:rPr lang="de-AT" altLang="de-DE" sz="2400" dirty="0" err="1" smtClean="0"/>
              <a:t>Halluzinatorischen</a:t>
            </a:r>
            <a:r>
              <a:rPr lang="de-AT" altLang="de-DE" sz="2400" dirty="0" smtClean="0"/>
              <a:t> wieder entziehen, dem Leibniz'schen und Hegelschen Idealismus zufolge die Philosophie." </a:t>
            </a:r>
          </a:p>
          <a:p>
            <a:pPr marL="0" indent="0" eaLnBrk="1" hangingPunct="1">
              <a:buFontTx/>
              <a:buNone/>
            </a:pPr>
            <a:r>
              <a:rPr lang="de-AT" altLang="de-DE" sz="2400" dirty="0" smtClean="0"/>
              <a:t>(Adorno/Horkheimer 1947: 198)</a:t>
            </a:r>
          </a:p>
        </p:txBody>
      </p:sp>
      <p:sp>
        <p:nvSpPr>
          <p:cNvPr id="44035"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Exkurs zur Wahrnehmungspsychologie</a:t>
            </a:r>
          </a:p>
        </p:txBody>
      </p:sp>
    </p:spTree>
    <p:extLst>
      <p:ext uri="{BB962C8B-B14F-4D97-AF65-F5344CB8AC3E}">
        <p14:creationId xmlns:p14="http://schemas.microsoft.com/office/powerpoint/2010/main" val="3477841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4294967295"/>
          </p:nvPr>
        </p:nvSpPr>
        <p:spPr>
          <a:xfrm>
            <a:off x="519113" y="692150"/>
            <a:ext cx="8229600" cy="5434013"/>
          </a:xfrm>
        </p:spPr>
        <p:txBody>
          <a:bodyPr/>
          <a:lstStyle/>
          <a:p>
            <a:pPr marL="0" indent="0" eaLnBrk="1" hangingPunct="1">
              <a:lnSpc>
                <a:spcPct val="80000"/>
              </a:lnSpc>
              <a:buFontTx/>
              <a:buNone/>
            </a:pPr>
            <a:r>
              <a:rPr lang="de-AT" altLang="de-DE" sz="2400" dirty="0" smtClean="0"/>
              <a:t>"Das </a:t>
            </a:r>
            <a:r>
              <a:rPr lang="de-AT" altLang="de-DE" sz="2400" dirty="0" err="1" smtClean="0"/>
              <a:t>Pathische</a:t>
            </a:r>
            <a:r>
              <a:rPr lang="de-AT" altLang="de-DE" sz="2400" dirty="0" smtClean="0"/>
              <a:t> am Antisemitismus ist nicht das projektive Verhalten als solches, sondern der Ausfall der Reflexion darin. Indem das Subjekt nicht mehr vermag, dem Objekt zurückzugeben, was es von ihm empfangen hat, wird es selbst nicht reicher sondern ärmer. Es verliert die Reflexion nach beiden Richtungen: da es nicht mehr den Gegenstand reflektiert, reflektiert es nicht mehr auf sich und verliert so die Fähigkeit zur Differenz. (…) </a:t>
            </a:r>
            <a:br>
              <a:rPr lang="de-AT" altLang="de-DE" sz="2400" dirty="0" smtClean="0"/>
            </a:br>
            <a:r>
              <a:rPr lang="de-AT" altLang="de-DE" sz="2400" dirty="0" smtClean="0"/>
              <a:t>Indem der Paranoiker die Außenwelt nur perzipiert, wie es seinen blinden Zwecken entspricht, vermag er immer nur sein zur abstrakten Sucht entäußertes Selbst zu wiederholen. (…) Die Geschlossenheit des </a:t>
            </a:r>
            <a:r>
              <a:rPr lang="de-AT" altLang="de-DE" sz="2400" dirty="0" err="1" smtClean="0"/>
              <a:t>Immergleichen</a:t>
            </a:r>
            <a:r>
              <a:rPr lang="de-AT" altLang="de-DE" sz="2400" dirty="0" smtClean="0"/>
              <a:t> wird zum Surrogat von Allmacht. [Der Paranoiker] schafft alle nach seinem Bilde. Keines Lebendigen scheint er zu bedürfen und fordert doch, </a:t>
            </a:r>
            <a:r>
              <a:rPr lang="de-AT" altLang="de-DE" sz="2400" dirty="0" err="1" smtClean="0"/>
              <a:t>daß</a:t>
            </a:r>
            <a:r>
              <a:rPr lang="de-AT" altLang="de-DE" sz="2400" dirty="0" smtClean="0"/>
              <a:t> alle ihm dienen sollen. Sein Wille durchdringt das All, nichts darf der Beziehung zu ihm entbehren. Seine Systeme sind lückenlos." </a:t>
            </a:r>
            <a:br>
              <a:rPr lang="de-AT" altLang="de-DE" sz="2400" dirty="0" smtClean="0"/>
            </a:br>
            <a:r>
              <a:rPr lang="de-AT" altLang="de-DE" sz="2400" dirty="0" smtClean="0"/>
              <a:t>(Adorno/Horkheimer 1947: 199)</a:t>
            </a:r>
          </a:p>
          <a:p>
            <a:pPr marL="0" indent="0" eaLnBrk="1" hangingPunct="1">
              <a:lnSpc>
                <a:spcPct val="80000"/>
              </a:lnSpc>
              <a:buFontTx/>
              <a:buNone/>
            </a:pPr>
            <a:endParaRPr lang="de-AT" altLang="de-DE" sz="2400" dirty="0" smtClean="0"/>
          </a:p>
        </p:txBody>
      </p:sp>
      <p:sp>
        <p:nvSpPr>
          <p:cNvPr id="45059"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Exkurs zur Wahrnehmungspsychologie</a:t>
            </a:r>
          </a:p>
        </p:txBody>
      </p:sp>
    </p:spTree>
    <p:extLst>
      <p:ext uri="{BB962C8B-B14F-4D97-AF65-F5344CB8AC3E}">
        <p14:creationId xmlns:p14="http://schemas.microsoft.com/office/powerpoint/2010/main" val="4282186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pPr>
            <a:r>
              <a:rPr lang="de-AT" altLang="de-DE" sz="2800" smtClean="0"/>
              <a:t>"Nun können wir den Antisemiten verstehen. Er ist ein Mensch, der Angst hat. Nicht vor den Juden, vor sich selbst, vor seiner Willensfreiheit, seinen Instinkten, seiner Verantwortung, vor der Einsamkeit und vor jedweder Veränderung, vor der Welt und den Menschen, vor allem – außer vor den Juden. Er ist ein uneingestandener Feigling. (…)</a:t>
            </a:r>
          </a:p>
          <a:p>
            <a:pPr marL="0" indent="0" eaLnBrk="1" hangingPunct="1">
              <a:lnSpc>
                <a:spcPct val="90000"/>
              </a:lnSpc>
              <a:buFontTx/>
              <a:buNone/>
            </a:pPr>
            <a:r>
              <a:rPr lang="de-AT" altLang="de-DE" sz="2800" smtClean="0"/>
              <a:t>Der Antisemitismus ist, kurz gesagt, die Angst, Mensch zu sein. Der Antisemit will ein unerbittlicher Felsen, ein reißender Sturzbach, ein verheerender Blitz – alles, nur kein Mensch sein." (Sartre 1945, S. 34f) </a:t>
            </a:r>
          </a:p>
        </p:txBody>
      </p:sp>
      <p:sp>
        <p:nvSpPr>
          <p:cNvPr id="27651"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dirty="0"/>
              <a:t>3. Psychologische/psychoanalytische Annäherung</a:t>
            </a:r>
          </a:p>
        </p:txBody>
      </p:sp>
    </p:spTree>
    <p:extLst>
      <p:ext uri="{BB962C8B-B14F-4D97-AF65-F5344CB8AC3E}">
        <p14:creationId xmlns:p14="http://schemas.microsoft.com/office/powerpoint/2010/main" val="4227548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defRPr/>
            </a:pPr>
            <a:r>
              <a:rPr lang="de-AT" altLang="de-DE" sz="2800" dirty="0" smtClean="0"/>
              <a:t>Eine psychoanalytische Betrachtung des Themenkomplexes Nationalismus/Rassismus und Antisemitismus arbeitet zentral mit zwei Konzepten: </a:t>
            </a:r>
          </a:p>
          <a:p>
            <a:pPr eaLnBrk="1" hangingPunct="1">
              <a:lnSpc>
                <a:spcPct val="90000"/>
              </a:lnSpc>
              <a:buFontTx/>
              <a:buChar char="-"/>
              <a:defRPr/>
            </a:pPr>
            <a:r>
              <a:rPr lang="de-AT" altLang="de-DE" sz="2800" u="sng" dirty="0" smtClean="0"/>
              <a:t>Idealisierung</a:t>
            </a:r>
            <a:r>
              <a:rPr lang="de-AT" altLang="de-DE" sz="2800" dirty="0" smtClean="0"/>
              <a:t>: Überhöhung des als „eigen“ Konstruierten </a:t>
            </a:r>
            <a:r>
              <a:rPr lang="de-AT" altLang="de-DE" sz="2800" dirty="0" smtClean="0">
                <a:sym typeface="Wingdings" panose="05000000000000000000" pitchFamily="2" charset="2"/>
              </a:rPr>
              <a:t> Nationalismus</a:t>
            </a:r>
            <a:endParaRPr lang="de-AT" altLang="de-DE" sz="2800" dirty="0" smtClean="0"/>
          </a:p>
          <a:p>
            <a:pPr eaLnBrk="1" hangingPunct="1">
              <a:lnSpc>
                <a:spcPct val="90000"/>
              </a:lnSpc>
              <a:buFontTx/>
              <a:buChar char="-"/>
              <a:defRPr/>
            </a:pPr>
            <a:r>
              <a:rPr lang="de-AT" altLang="de-DE" sz="2800" u="sng" dirty="0" smtClean="0"/>
              <a:t>Projektion</a:t>
            </a:r>
            <a:r>
              <a:rPr lang="de-AT" altLang="de-DE" sz="2800" dirty="0" smtClean="0"/>
              <a:t>: Konstruktion eines „bösen“ und unerwünschten „Anderen“/“Fremden“ </a:t>
            </a:r>
            <a:br>
              <a:rPr lang="de-AT" altLang="de-DE" sz="2800" dirty="0" smtClean="0"/>
            </a:br>
            <a:r>
              <a:rPr lang="de-AT" altLang="de-DE" sz="2800" dirty="0" smtClean="0">
                <a:sym typeface="Wingdings" panose="05000000000000000000" pitchFamily="2" charset="2"/>
              </a:rPr>
              <a:t> Rassismus/Antisemitismus</a:t>
            </a:r>
          </a:p>
          <a:p>
            <a:pPr marL="0" indent="0" eaLnBrk="1" hangingPunct="1">
              <a:lnSpc>
                <a:spcPct val="90000"/>
              </a:lnSpc>
              <a:buFontTx/>
              <a:buNone/>
              <a:defRPr/>
            </a:pPr>
            <a:endParaRPr lang="de-AT" altLang="de-DE" sz="2800" dirty="0" smtClean="0">
              <a:sym typeface="Wingdings" panose="05000000000000000000" pitchFamily="2" charset="2"/>
            </a:endParaRPr>
          </a:p>
          <a:p>
            <a:pPr marL="0" indent="0" eaLnBrk="1" hangingPunct="1">
              <a:lnSpc>
                <a:spcPct val="90000"/>
              </a:lnSpc>
              <a:buFontTx/>
              <a:buNone/>
              <a:defRPr/>
            </a:pPr>
            <a:r>
              <a:rPr lang="de-AT" altLang="de-DE" sz="2800" dirty="0" smtClean="0">
                <a:sym typeface="Wingdings" panose="05000000000000000000" pitchFamily="2" charset="2"/>
              </a:rPr>
              <a:t> Psychischer Spaltungsprozess</a:t>
            </a:r>
            <a:endParaRPr lang="de-AT" altLang="de-DE" sz="2800" dirty="0" smtClean="0"/>
          </a:p>
        </p:txBody>
      </p:sp>
      <p:sp>
        <p:nvSpPr>
          <p:cNvPr id="4"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1450734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pPr>
            <a:r>
              <a:rPr lang="de-AT" altLang="de-DE" sz="2800" u="sng" smtClean="0"/>
              <a:t>Psychoanalytischer Begriff der Idealisierung:</a:t>
            </a:r>
          </a:p>
          <a:p>
            <a:pPr marL="0" indent="0" eaLnBrk="1" hangingPunct="1">
              <a:lnSpc>
                <a:spcPct val="90000"/>
              </a:lnSpc>
              <a:buFontTx/>
              <a:buNone/>
            </a:pPr>
            <a:r>
              <a:rPr lang="de-AT" altLang="de-DE" sz="2800" smtClean="0"/>
              <a:t>„Die Idealisierung ist ein Vorgang mit dem Objekt, durch welchen dieses ohne Änderung seiner Natur vergrößert und psychisch erhöht wird. Die Idealisierung ist sowohl auf dem Gebiet der Ichlibido wie auch der Objektlibido möglich." (Freud)</a:t>
            </a:r>
          </a:p>
          <a:p>
            <a:pPr marL="0" indent="0" eaLnBrk="1" hangingPunct="1">
              <a:lnSpc>
                <a:spcPct val="90000"/>
              </a:lnSpc>
              <a:buFontTx/>
              <a:buNone/>
            </a:pPr>
            <a:endParaRPr lang="de-AT" altLang="de-DE" sz="2800" smtClean="0"/>
          </a:p>
          <a:p>
            <a:pPr marL="0" indent="0" eaLnBrk="1" hangingPunct="1">
              <a:lnSpc>
                <a:spcPct val="90000"/>
              </a:lnSpc>
              <a:buFontTx/>
              <a:buNone/>
            </a:pPr>
            <a:r>
              <a:rPr lang="de-AT" altLang="de-DE" sz="2800" smtClean="0"/>
              <a:t>Narzisstische Idealisierung ist die Bedingung der Aufrichtung des Ichideals/Überichs.</a:t>
            </a:r>
          </a:p>
        </p:txBody>
      </p:sp>
      <p:sp>
        <p:nvSpPr>
          <p:cNvPr id="4" name="Text Box 3"/>
          <p:cNvSpPr txBox="1">
            <a:spLocks noChangeArrowheads="1"/>
          </p:cNvSpPr>
          <p:nvPr/>
        </p:nvSpPr>
        <p:spPr bwMode="auto">
          <a:xfrm>
            <a:off x="0" y="6580584"/>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3982246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pPr>
            <a:r>
              <a:rPr lang="de-AT" altLang="de-DE" sz="2800" u="sng" smtClean="0"/>
              <a:t>Psychoanalytischer Begriff der Projektion:</a:t>
            </a:r>
          </a:p>
          <a:p>
            <a:pPr marL="0" indent="0" eaLnBrk="1" hangingPunct="1">
              <a:lnSpc>
                <a:spcPct val="90000"/>
              </a:lnSpc>
              <a:buFontTx/>
              <a:buNone/>
            </a:pPr>
            <a:r>
              <a:rPr lang="de-AT" altLang="de-DE" sz="2800" smtClean="0"/>
              <a:t>"Projektion ist das Verfolgen eigener Wünsche in anderen." (Freud)</a:t>
            </a:r>
          </a:p>
          <a:p>
            <a:pPr marL="0" indent="0" eaLnBrk="1" hangingPunct="1">
              <a:lnSpc>
                <a:spcPct val="90000"/>
              </a:lnSpc>
              <a:buFontTx/>
              <a:buNone/>
            </a:pPr>
            <a:r>
              <a:rPr lang="de-AT" altLang="de-DE" sz="2800" smtClean="0"/>
              <a:t>"Im eigentlichen psychoanalytischen Sinne Operation, durch die das Subjekt Qualitäten, Gefühle, Wünsche, sogar "Objekte", die es verkennt oder in sich ablehnt, aus sich ausschließt und in dem Anderen, Person oder Sache, lokalisiert. Es handelt sich hier um eine Abwehr sehr archaischen Ursprungs, die man besonders bei der Paranoia am Werk findet, aber auch in "normalen" Denkformen wie dem Aberglauben." (Laplanche/Pontalis 1973: 400)</a:t>
            </a:r>
          </a:p>
        </p:txBody>
      </p:sp>
      <p:sp>
        <p:nvSpPr>
          <p:cNvPr id="28675"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2474241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pPr>
            <a:r>
              <a:rPr lang="de-AT" altLang="de-DE" smtClean="0"/>
              <a:t>- projiziert wird alles Störende; selbst das ursprünglich Ersehnte, aber nie Erreichte, soll aus dem Weg geräumt werden </a:t>
            </a:r>
          </a:p>
          <a:p>
            <a:pPr marL="0" indent="0" eaLnBrk="1" hangingPunct="1">
              <a:lnSpc>
                <a:spcPct val="90000"/>
              </a:lnSpc>
              <a:buFontTx/>
              <a:buChar char="-"/>
            </a:pPr>
            <a:r>
              <a:rPr lang="de-AT" altLang="de-DE" smtClean="0"/>
              <a:t> Projektion ist ein in in der lebensgeschichtlichen Entwicklung „normaler“ Mechanismen, der aber „pathologische“ Züge annehmen kann</a:t>
            </a:r>
          </a:p>
        </p:txBody>
      </p:sp>
      <p:sp>
        <p:nvSpPr>
          <p:cNvPr id="29699"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2257714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u="sng" smtClean="0"/>
              <a:t>Psychoanalytische Theorien des Antisemitismus und Rassismus:</a:t>
            </a:r>
          </a:p>
          <a:p>
            <a:pPr marL="0" indent="0" eaLnBrk="1" hangingPunct="1">
              <a:buFontTx/>
              <a:buNone/>
            </a:pPr>
            <a:r>
              <a:rPr lang="de-AT" altLang="de-DE" smtClean="0"/>
              <a:t>Hermeneutischer/deutender Zugang zu antisemitischen bzw. rassistischen Stereotypen: welche Wünsche, Ängste und Konfliktlagen werden in ihnen angesprochen und/oder abgewehrt?</a:t>
            </a:r>
          </a:p>
        </p:txBody>
      </p:sp>
      <p:sp>
        <p:nvSpPr>
          <p:cNvPr id="30723"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3. Psychologische/psychoanalytische Annäherung</a:t>
            </a:r>
          </a:p>
        </p:txBody>
      </p:sp>
    </p:spTree>
    <p:extLst>
      <p:ext uri="{BB962C8B-B14F-4D97-AF65-F5344CB8AC3E}">
        <p14:creationId xmlns:p14="http://schemas.microsoft.com/office/powerpoint/2010/main" val="35579786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Grafi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33700" y="476250"/>
            <a:ext cx="2717800" cy="158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7" name="Grafik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997200"/>
            <a:ext cx="2511425" cy="167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Grafik 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4525" y="5011738"/>
            <a:ext cx="30480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Grafik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422650" y="2343150"/>
            <a:ext cx="1250950" cy="236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Grafik 1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44475" y="4999038"/>
            <a:ext cx="274320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1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965825" y="355600"/>
            <a:ext cx="2565400" cy="170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12"/>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422650" y="4999038"/>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3" name="Picture 13"/>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539750" y="400050"/>
            <a:ext cx="1871663"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4" name="Picture 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508625" y="3154363"/>
            <a:ext cx="2108200"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5" name="Picture 16"/>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6443663" y="2192338"/>
            <a:ext cx="2430462"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0581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1640</Words>
  <Application>Microsoft Office PowerPoint</Application>
  <PresentationFormat>Bildschirmpräsentation (4:3)</PresentationFormat>
  <Paragraphs>106</Paragraphs>
  <Slides>23</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Arial</vt:lpstr>
      <vt:lpstr>Calibri</vt:lpstr>
      <vt:lpstr>Times New Roman</vt:lpstr>
      <vt:lpstr>Wingdings</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Markus</dc:creator>
  <cp:lastModifiedBy>Markus Brunner</cp:lastModifiedBy>
  <cp:revision>8</cp:revision>
  <cp:lastPrinted>2017-11-08T11:28:11Z</cp:lastPrinted>
  <dcterms:created xsi:type="dcterms:W3CDTF">2014-10-06T09:50:17Z</dcterms:created>
  <dcterms:modified xsi:type="dcterms:W3CDTF">2017-11-08T11:32:08Z</dcterms:modified>
</cp:coreProperties>
</file>