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62" r:id="rId3"/>
    <p:sldId id="388" r:id="rId4"/>
    <p:sldId id="265" r:id="rId5"/>
    <p:sldId id="386" r:id="rId6"/>
    <p:sldId id="260" r:id="rId7"/>
    <p:sldId id="259" r:id="rId8"/>
    <p:sldId id="317" r:id="rId9"/>
    <p:sldId id="387" r:id="rId10"/>
    <p:sldId id="266" r:id="rId11"/>
    <p:sldId id="275" r:id="rId12"/>
    <p:sldId id="389" r:id="rId13"/>
    <p:sldId id="385" r:id="rId14"/>
    <p:sldId id="325" r:id="rId15"/>
    <p:sldId id="328" r:id="rId16"/>
    <p:sldId id="336" r:id="rId17"/>
    <p:sldId id="333" r:id="rId18"/>
    <p:sldId id="329" r:id="rId19"/>
    <p:sldId id="331" r:id="rId20"/>
    <p:sldId id="335" r:id="rId21"/>
    <p:sldId id="318" r:id="rId22"/>
    <p:sldId id="319" r:id="rId23"/>
    <p:sldId id="334" r:id="rId24"/>
  </p:sldIdLst>
  <p:sldSz cx="9144000" cy="6858000" type="screen4x3"/>
  <p:notesSz cx="7099300" cy="10234613"/>
  <p:defaultTextStyle>
    <a:defPPr>
      <a:defRPr lang="de-AT"/>
    </a:defPPr>
    <a:lvl1pPr algn="ctr" rtl="0" fontAlgn="base">
      <a:spcBef>
        <a:spcPct val="50000"/>
      </a:spcBef>
      <a:spcAft>
        <a:spcPct val="0"/>
      </a:spcAft>
      <a:defRPr sz="1400" kern="1200">
        <a:solidFill>
          <a:schemeClr val="tx1"/>
        </a:solidFill>
        <a:latin typeface="Arial" charset="0"/>
        <a:ea typeface="+mn-ea"/>
        <a:cs typeface="Times New Roman" pitchFamily="18" charset="0"/>
      </a:defRPr>
    </a:lvl1pPr>
    <a:lvl2pPr marL="457200" algn="ctr" rtl="0" fontAlgn="base">
      <a:spcBef>
        <a:spcPct val="50000"/>
      </a:spcBef>
      <a:spcAft>
        <a:spcPct val="0"/>
      </a:spcAft>
      <a:defRPr sz="1400" kern="1200">
        <a:solidFill>
          <a:schemeClr val="tx1"/>
        </a:solidFill>
        <a:latin typeface="Arial" charset="0"/>
        <a:ea typeface="+mn-ea"/>
        <a:cs typeface="Times New Roman" pitchFamily="18" charset="0"/>
      </a:defRPr>
    </a:lvl2pPr>
    <a:lvl3pPr marL="914400" algn="ctr" rtl="0" fontAlgn="base">
      <a:spcBef>
        <a:spcPct val="50000"/>
      </a:spcBef>
      <a:spcAft>
        <a:spcPct val="0"/>
      </a:spcAft>
      <a:defRPr sz="1400" kern="1200">
        <a:solidFill>
          <a:schemeClr val="tx1"/>
        </a:solidFill>
        <a:latin typeface="Arial" charset="0"/>
        <a:ea typeface="+mn-ea"/>
        <a:cs typeface="Times New Roman" pitchFamily="18" charset="0"/>
      </a:defRPr>
    </a:lvl3pPr>
    <a:lvl4pPr marL="1371600" algn="ctr" rtl="0" fontAlgn="base">
      <a:spcBef>
        <a:spcPct val="50000"/>
      </a:spcBef>
      <a:spcAft>
        <a:spcPct val="0"/>
      </a:spcAft>
      <a:defRPr sz="1400" kern="1200">
        <a:solidFill>
          <a:schemeClr val="tx1"/>
        </a:solidFill>
        <a:latin typeface="Arial" charset="0"/>
        <a:ea typeface="+mn-ea"/>
        <a:cs typeface="Times New Roman" pitchFamily="18" charset="0"/>
      </a:defRPr>
    </a:lvl4pPr>
    <a:lvl5pPr marL="1828800" algn="ctr" rtl="0" fontAlgn="base">
      <a:spcBef>
        <a:spcPct val="50000"/>
      </a:spcBef>
      <a:spcAft>
        <a:spcPct val="0"/>
      </a:spcAft>
      <a:defRPr sz="1400" kern="1200">
        <a:solidFill>
          <a:schemeClr val="tx1"/>
        </a:solidFill>
        <a:latin typeface="Arial" charset="0"/>
        <a:ea typeface="+mn-ea"/>
        <a:cs typeface="Times New Roman" pitchFamily="18" charset="0"/>
      </a:defRPr>
    </a:lvl5pPr>
    <a:lvl6pPr marL="2286000" algn="l" defTabSz="914400" rtl="0" eaLnBrk="1" latinLnBrk="0" hangingPunct="1">
      <a:defRPr sz="1400" kern="1200">
        <a:solidFill>
          <a:schemeClr val="tx1"/>
        </a:solidFill>
        <a:latin typeface="Arial" charset="0"/>
        <a:ea typeface="+mn-ea"/>
        <a:cs typeface="Times New Roman" pitchFamily="18" charset="0"/>
      </a:defRPr>
    </a:lvl6pPr>
    <a:lvl7pPr marL="2743200" algn="l" defTabSz="914400" rtl="0" eaLnBrk="1" latinLnBrk="0" hangingPunct="1">
      <a:defRPr sz="1400" kern="1200">
        <a:solidFill>
          <a:schemeClr val="tx1"/>
        </a:solidFill>
        <a:latin typeface="Arial" charset="0"/>
        <a:ea typeface="+mn-ea"/>
        <a:cs typeface="Times New Roman" pitchFamily="18" charset="0"/>
      </a:defRPr>
    </a:lvl7pPr>
    <a:lvl8pPr marL="3200400" algn="l" defTabSz="914400" rtl="0" eaLnBrk="1" latinLnBrk="0" hangingPunct="1">
      <a:defRPr sz="1400" kern="1200">
        <a:solidFill>
          <a:schemeClr val="tx1"/>
        </a:solidFill>
        <a:latin typeface="Arial" charset="0"/>
        <a:ea typeface="+mn-ea"/>
        <a:cs typeface="Times New Roman" pitchFamily="18" charset="0"/>
      </a:defRPr>
    </a:lvl8pPr>
    <a:lvl9pPr marL="3657600" algn="l" defTabSz="914400" rtl="0" eaLnBrk="1" latinLnBrk="0" hangingPunct="1">
      <a:defRPr sz="1400" kern="1200">
        <a:solidFill>
          <a:schemeClr val="tx1"/>
        </a:solidFill>
        <a:latin typeface="Arial"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FD8B"/>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08"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1" y="2"/>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50" tIns="45724" rIns="91450" bIns="45724" numCol="1" anchor="t" anchorCtr="0" compatLnSpc="1">
            <a:prstTxWarp prst="textNoShape">
              <a:avLst/>
            </a:prstTxWarp>
          </a:bodyPr>
          <a:lstStyle>
            <a:lvl1pPr algn="l">
              <a:spcBef>
                <a:spcPct val="0"/>
              </a:spcBef>
              <a:defRPr sz="1100">
                <a:cs typeface="Arial" charset="0"/>
              </a:defRPr>
            </a:lvl1pPr>
          </a:lstStyle>
          <a:p>
            <a:pPr>
              <a:defRPr/>
            </a:pPr>
            <a:endParaRPr lang="de-AT"/>
          </a:p>
        </p:txBody>
      </p:sp>
      <p:sp>
        <p:nvSpPr>
          <p:cNvPr id="126979" name="Rectangle 3"/>
          <p:cNvSpPr>
            <a:spLocks noGrp="1" noChangeArrowheads="1"/>
          </p:cNvSpPr>
          <p:nvPr>
            <p:ph type="dt" sz="quarter" idx="1"/>
          </p:nvPr>
        </p:nvSpPr>
        <p:spPr bwMode="auto">
          <a:xfrm>
            <a:off x="4021140" y="2"/>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50" tIns="45724" rIns="91450" bIns="45724" numCol="1" anchor="t" anchorCtr="0" compatLnSpc="1">
            <a:prstTxWarp prst="textNoShape">
              <a:avLst/>
            </a:prstTxWarp>
          </a:bodyPr>
          <a:lstStyle>
            <a:lvl1pPr algn="r">
              <a:spcBef>
                <a:spcPct val="0"/>
              </a:spcBef>
              <a:defRPr sz="1100">
                <a:cs typeface="Arial" charset="0"/>
              </a:defRPr>
            </a:lvl1pPr>
          </a:lstStyle>
          <a:p>
            <a:pPr>
              <a:defRPr/>
            </a:pPr>
            <a:endParaRPr lang="de-AT"/>
          </a:p>
        </p:txBody>
      </p:sp>
      <p:sp>
        <p:nvSpPr>
          <p:cNvPr id="126980" name="Rectangle 4"/>
          <p:cNvSpPr>
            <a:spLocks noGrp="1" noChangeArrowheads="1"/>
          </p:cNvSpPr>
          <p:nvPr>
            <p:ph type="ftr" sz="quarter" idx="2"/>
          </p:nvPr>
        </p:nvSpPr>
        <p:spPr bwMode="auto">
          <a:xfrm>
            <a:off x="1" y="9721852"/>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50" tIns="45724" rIns="91450" bIns="45724" numCol="1" anchor="b" anchorCtr="0" compatLnSpc="1">
            <a:prstTxWarp prst="textNoShape">
              <a:avLst/>
            </a:prstTxWarp>
          </a:bodyPr>
          <a:lstStyle>
            <a:lvl1pPr algn="l">
              <a:spcBef>
                <a:spcPct val="0"/>
              </a:spcBef>
              <a:defRPr sz="1100">
                <a:cs typeface="Arial" charset="0"/>
              </a:defRPr>
            </a:lvl1pPr>
          </a:lstStyle>
          <a:p>
            <a:pPr>
              <a:defRPr/>
            </a:pPr>
            <a:r>
              <a:rPr lang="de-DE" smtClean="0"/>
              <a:t>SFU Linz, VO Sozpsy I, WiSe 2018/19, Teile 1 &amp; 2</a:t>
            </a:r>
            <a:endParaRPr lang="de-AT"/>
          </a:p>
        </p:txBody>
      </p:sp>
      <p:sp>
        <p:nvSpPr>
          <p:cNvPr id="126981" name="Rectangle 5"/>
          <p:cNvSpPr>
            <a:spLocks noGrp="1" noChangeArrowheads="1"/>
          </p:cNvSpPr>
          <p:nvPr>
            <p:ph type="sldNum" sz="quarter" idx="3"/>
          </p:nvPr>
        </p:nvSpPr>
        <p:spPr bwMode="auto">
          <a:xfrm>
            <a:off x="4021140" y="9721852"/>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50" tIns="45724" rIns="91450" bIns="45724" numCol="1" anchor="b" anchorCtr="0" compatLnSpc="1">
            <a:prstTxWarp prst="textNoShape">
              <a:avLst/>
            </a:prstTxWarp>
          </a:bodyPr>
          <a:lstStyle>
            <a:lvl1pPr algn="r">
              <a:spcBef>
                <a:spcPct val="0"/>
              </a:spcBef>
              <a:defRPr sz="1100">
                <a:cs typeface="Arial" charset="0"/>
              </a:defRPr>
            </a:lvl1pPr>
          </a:lstStyle>
          <a:p>
            <a:pPr>
              <a:defRPr/>
            </a:pPr>
            <a:fld id="{C0B25734-53A5-4085-B57A-9075C189B978}" type="slidenum">
              <a:rPr lang="de-AT"/>
              <a:pPr>
                <a:defRPr/>
              </a:pPr>
              <a:t>‹Nr.›</a:t>
            </a:fld>
            <a:endParaRPr lang="de-AT"/>
          </a:p>
        </p:txBody>
      </p:sp>
    </p:spTree>
    <p:extLst>
      <p:ext uri="{BB962C8B-B14F-4D97-AF65-F5344CB8AC3E}">
        <p14:creationId xmlns:p14="http://schemas.microsoft.com/office/powerpoint/2010/main" val="365626348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76575" cy="511175"/>
          </a:xfrm>
          <a:prstGeom prst="rect">
            <a:avLst/>
          </a:prstGeom>
        </p:spPr>
        <p:txBody>
          <a:bodyPr vert="horz" lIns="91450" tIns="45724" rIns="91450" bIns="45724" rtlCol="0"/>
          <a:lstStyle>
            <a:lvl1pPr algn="l">
              <a:defRPr sz="1100"/>
            </a:lvl1pPr>
          </a:lstStyle>
          <a:p>
            <a:pPr>
              <a:defRPr/>
            </a:pPr>
            <a:endParaRPr lang="de-AT"/>
          </a:p>
        </p:txBody>
      </p:sp>
      <p:sp>
        <p:nvSpPr>
          <p:cNvPr id="3" name="Date Placeholder 2"/>
          <p:cNvSpPr>
            <a:spLocks noGrp="1"/>
          </p:cNvSpPr>
          <p:nvPr>
            <p:ph type="dt" idx="1"/>
          </p:nvPr>
        </p:nvSpPr>
        <p:spPr>
          <a:xfrm>
            <a:off x="4021140" y="2"/>
            <a:ext cx="3076575" cy="511175"/>
          </a:xfrm>
          <a:prstGeom prst="rect">
            <a:avLst/>
          </a:prstGeom>
        </p:spPr>
        <p:txBody>
          <a:bodyPr vert="horz" lIns="91450" tIns="45724" rIns="91450" bIns="45724" rtlCol="0"/>
          <a:lstStyle>
            <a:lvl1pPr algn="r">
              <a:defRPr sz="1100"/>
            </a:lvl1pPr>
          </a:lstStyle>
          <a:p>
            <a:pPr>
              <a:defRPr/>
            </a:pPr>
            <a:fld id="{A212172E-8B37-49ED-8B82-2FB3495A3AC3}" type="datetimeFigureOut">
              <a:rPr lang="de-AT"/>
              <a:pPr>
                <a:defRPr/>
              </a:pPr>
              <a:t>10.10.2018</a:t>
            </a:fld>
            <a:endParaRPr lang="de-AT"/>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50" tIns="45724" rIns="91450" bIns="45724" rtlCol="0" anchor="ctr"/>
          <a:lstStyle/>
          <a:p>
            <a:pPr lvl="0"/>
            <a:endParaRPr lang="de-AT" noProof="0" smtClean="0"/>
          </a:p>
        </p:txBody>
      </p:sp>
      <p:sp>
        <p:nvSpPr>
          <p:cNvPr id="5" name="Notes Placeholder 4"/>
          <p:cNvSpPr>
            <a:spLocks noGrp="1"/>
          </p:cNvSpPr>
          <p:nvPr>
            <p:ph type="body" sz="quarter" idx="3"/>
          </p:nvPr>
        </p:nvSpPr>
        <p:spPr>
          <a:xfrm>
            <a:off x="709614" y="4860925"/>
            <a:ext cx="5680075" cy="4605338"/>
          </a:xfrm>
          <a:prstGeom prst="rect">
            <a:avLst/>
          </a:prstGeom>
        </p:spPr>
        <p:txBody>
          <a:bodyPr vert="horz" lIns="91450" tIns="45724" rIns="91450" bIns="45724"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de-AT" noProof="0" smtClean="0"/>
          </a:p>
        </p:txBody>
      </p:sp>
      <p:sp>
        <p:nvSpPr>
          <p:cNvPr id="6" name="Footer Placeholder 5"/>
          <p:cNvSpPr>
            <a:spLocks noGrp="1"/>
          </p:cNvSpPr>
          <p:nvPr>
            <p:ph type="ftr" sz="quarter" idx="4"/>
          </p:nvPr>
        </p:nvSpPr>
        <p:spPr>
          <a:xfrm>
            <a:off x="1" y="9721852"/>
            <a:ext cx="3076575" cy="511175"/>
          </a:xfrm>
          <a:prstGeom prst="rect">
            <a:avLst/>
          </a:prstGeom>
        </p:spPr>
        <p:txBody>
          <a:bodyPr vert="horz" lIns="91450" tIns="45724" rIns="91450" bIns="45724" rtlCol="0" anchor="b"/>
          <a:lstStyle>
            <a:lvl1pPr algn="l">
              <a:defRPr sz="1100"/>
            </a:lvl1pPr>
          </a:lstStyle>
          <a:p>
            <a:pPr>
              <a:defRPr/>
            </a:pPr>
            <a:r>
              <a:rPr lang="de-DE" smtClean="0"/>
              <a:t>SFU Linz, VO Sozpsy I, WiSe 2018/19, Teile 1 &amp; 2</a:t>
            </a:r>
            <a:endParaRPr lang="de-AT"/>
          </a:p>
        </p:txBody>
      </p:sp>
      <p:sp>
        <p:nvSpPr>
          <p:cNvPr id="7" name="Slide Number Placeholder 6"/>
          <p:cNvSpPr>
            <a:spLocks noGrp="1"/>
          </p:cNvSpPr>
          <p:nvPr>
            <p:ph type="sldNum" sz="quarter" idx="5"/>
          </p:nvPr>
        </p:nvSpPr>
        <p:spPr>
          <a:xfrm>
            <a:off x="4021140" y="9721852"/>
            <a:ext cx="3076575" cy="511175"/>
          </a:xfrm>
          <a:prstGeom prst="rect">
            <a:avLst/>
          </a:prstGeom>
        </p:spPr>
        <p:txBody>
          <a:bodyPr vert="horz" lIns="91450" tIns="45724" rIns="91450" bIns="45724" rtlCol="0" anchor="b"/>
          <a:lstStyle>
            <a:lvl1pPr algn="r">
              <a:defRPr sz="1100"/>
            </a:lvl1pPr>
          </a:lstStyle>
          <a:p>
            <a:pPr>
              <a:defRPr/>
            </a:pPr>
            <a:fld id="{49A1EA03-FC16-4640-A56C-8FE20630CF1A}" type="slidenum">
              <a:rPr lang="de-AT"/>
              <a:pPr>
                <a:defRPr/>
              </a:pPr>
              <a:t>‹Nr.›</a:t>
            </a:fld>
            <a:endParaRPr lang="de-AT"/>
          </a:p>
        </p:txBody>
      </p:sp>
    </p:spTree>
    <p:extLst>
      <p:ext uri="{BB962C8B-B14F-4D97-AF65-F5344CB8AC3E}">
        <p14:creationId xmlns:p14="http://schemas.microsoft.com/office/powerpoint/2010/main" val="2518797069"/>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l" eaLnBrk="0" hangingPunct="0">
              <a:spcBef>
                <a:spcPct val="30000"/>
              </a:spcBef>
              <a:defRPr sz="1100">
                <a:solidFill>
                  <a:schemeClr val="tx1"/>
                </a:solidFill>
                <a:latin typeface="Calibri" pitchFamily="34" charset="0"/>
              </a:defRPr>
            </a:lvl1pPr>
            <a:lvl2pPr marL="741508" indent="-284219" algn="l" eaLnBrk="0" hangingPunct="0">
              <a:spcBef>
                <a:spcPct val="30000"/>
              </a:spcBef>
              <a:defRPr sz="1100">
                <a:solidFill>
                  <a:schemeClr val="tx1"/>
                </a:solidFill>
                <a:latin typeface="Calibri" pitchFamily="34" charset="0"/>
              </a:defRPr>
            </a:lvl2pPr>
            <a:lvl3pPr marL="1141637" indent="-227057" algn="l" eaLnBrk="0" hangingPunct="0">
              <a:spcBef>
                <a:spcPct val="30000"/>
              </a:spcBef>
              <a:defRPr sz="1100">
                <a:solidFill>
                  <a:schemeClr val="tx1"/>
                </a:solidFill>
                <a:latin typeface="Calibri" pitchFamily="34" charset="0"/>
              </a:defRPr>
            </a:lvl3pPr>
            <a:lvl4pPr marL="1598926" indent="-227057" algn="l" eaLnBrk="0" hangingPunct="0">
              <a:spcBef>
                <a:spcPct val="30000"/>
              </a:spcBef>
              <a:defRPr sz="1100">
                <a:solidFill>
                  <a:schemeClr val="tx1"/>
                </a:solidFill>
                <a:latin typeface="Calibri" pitchFamily="34" charset="0"/>
              </a:defRPr>
            </a:lvl4pPr>
            <a:lvl5pPr marL="2056215" indent="-227057" algn="l" eaLnBrk="0" hangingPunct="0">
              <a:spcBef>
                <a:spcPct val="30000"/>
              </a:spcBef>
              <a:defRPr sz="1100">
                <a:solidFill>
                  <a:schemeClr val="tx1"/>
                </a:solidFill>
                <a:latin typeface="Calibri" pitchFamily="34" charset="0"/>
              </a:defRPr>
            </a:lvl5pPr>
            <a:lvl6pPr marL="2513505" indent="-227057" eaLnBrk="0" fontAlgn="base" hangingPunct="0">
              <a:spcBef>
                <a:spcPct val="30000"/>
              </a:spcBef>
              <a:spcAft>
                <a:spcPct val="0"/>
              </a:spcAft>
              <a:defRPr sz="1100">
                <a:solidFill>
                  <a:schemeClr val="tx1"/>
                </a:solidFill>
                <a:latin typeface="Calibri" pitchFamily="34" charset="0"/>
              </a:defRPr>
            </a:lvl6pPr>
            <a:lvl7pPr marL="2970795" indent="-227057" eaLnBrk="0" fontAlgn="base" hangingPunct="0">
              <a:spcBef>
                <a:spcPct val="30000"/>
              </a:spcBef>
              <a:spcAft>
                <a:spcPct val="0"/>
              </a:spcAft>
              <a:defRPr sz="1100">
                <a:solidFill>
                  <a:schemeClr val="tx1"/>
                </a:solidFill>
                <a:latin typeface="Calibri" pitchFamily="34" charset="0"/>
              </a:defRPr>
            </a:lvl7pPr>
            <a:lvl8pPr marL="3428084" indent="-227057" eaLnBrk="0" fontAlgn="base" hangingPunct="0">
              <a:spcBef>
                <a:spcPct val="30000"/>
              </a:spcBef>
              <a:spcAft>
                <a:spcPct val="0"/>
              </a:spcAft>
              <a:defRPr sz="1100">
                <a:solidFill>
                  <a:schemeClr val="tx1"/>
                </a:solidFill>
                <a:latin typeface="Calibri" pitchFamily="34" charset="0"/>
              </a:defRPr>
            </a:lvl8pPr>
            <a:lvl9pPr marL="3885373" indent="-227057" eaLnBrk="0" fontAlgn="base" hangingPunct="0">
              <a:spcBef>
                <a:spcPct val="30000"/>
              </a:spcBef>
              <a:spcAft>
                <a:spcPct val="0"/>
              </a:spcAft>
              <a:defRPr sz="1100">
                <a:solidFill>
                  <a:schemeClr val="tx1"/>
                </a:solidFill>
                <a:latin typeface="Calibri" pitchFamily="34" charset="0"/>
              </a:defRPr>
            </a:lvl9pPr>
          </a:lstStyle>
          <a:p>
            <a:pPr algn="r" eaLnBrk="1" hangingPunct="1">
              <a:spcBef>
                <a:spcPct val="50000"/>
              </a:spcBef>
            </a:pPr>
            <a:fld id="{FB5C589D-32CA-4AFF-98FA-57D011C583C5}" type="slidenum">
              <a:rPr lang="de-AT" altLang="de-DE">
                <a:latin typeface="Arial" charset="0"/>
              </a:rPr>
              <a:pPr algn="r" eaLnBrk="1" hangingPunct="1">
                <a:spcBef>
                  <a:spcPct val="50000"/>
                </a:spcBef>
              </a:pPr>
              <a:t>1</a:t>
            </a:fld>
            <a:endParaRPr lang="de-AT" altLang="de-DE">
              <a:latin typeface="Arial" charset="0"/>
            </a:endParaRPr>
          </a:p>
        </p:txBody>
      </p:sp>
      <p:sp>
        <p:nvSpPr>
          <p:cNvPr id="26629"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l" eaLnBrk="0" hangingPunct="0">
              <a:spcBef>
                <a:spcPct val="30000"/>
              </a:spcBef>
              <a:defRPr sz="1100">
                <a:solidFill>
                  <a:schemeClr val="tx1"/>
                </a:solidFill>
                <a:latin typeface="Calibri" pitchFamily="34" charset="0"/>
              </a:defRPr>
            </a:lvl1pPr>
            <a:lvl2pPr marL="741508" indent="-284219" algn="l" eaLnBrk="0" hangingPunct="0">
              <a:spcBef>
                <a:spcPct val="30000"/>
              </a:spcBef>
              <a:defRPr sz="1100">
                <a:solidFill>
                  <a:schemeClr val="tx1"/>
                </a:solidFill>
                <a:latin typeface="Calibri" pitchFamily="34" charset="0"/>
              </a:defRPr>
            </a:lvl2pPr>
            <a:lvl3pPr marL="1141637" indent="-227057" algn="l" eaLnBrk="0" hangingPunct="0">
              <a:spcBef>
                <a:spcPct val="30000"/>
              </a:spcBef>
              <a:defRPr sz="1100">
                <a:solidFill>
                  <a:schemeClr val="tx1"/>
                </a:solidFill>
                <a:latin typeface="Calibri" pitchFamily="34" charset="0"/>
              </a:defRPr>
            </a:lvl3pPr>
            <a:lvl4pPr marL="1598926" indent="-227057" algn="l" eaLnBrk="0" hangingPunct="0">
              <a:spcBef>
                <a:spcPct val="30000"/>
              </a:spcBef>
              <a:defRPr sz="1100">
                <a:solidFill>
                  <a:schemeClr val="tx1"/>
                </a:solidFill>
                <a:latin typeface="Calibri" pitchFamily="34" charset="0"/>
              </a:defRPr>
            </a:lvl4pPr>
            <a:lvl5pPr marL="2056215" indent="-227057" algn="l" eaLnBrk="0" hangingPunct="0">
              <a:spcBef>
                <a:spcPct val="30000"/>
              </a:spcBef>
              <a:defRPr sz="1100">
                <a:solidFill>
                  <a:schemeClr val="tx1"/>
                </a:solidFill>
                <a:latin typeface="Calibri" pitchFamily="34" charset="0"/>
              </a:defRPr>
            </a:lvl5pPr>
            <a:lvl6pPr marL="2513505" indent="-227057" eaLnBrk="0" fontAlgn="base" hangingPunct="0">
              <a:spcBef>
                <a:spcPct val="30000"/>
              </a:spcBef>
              <a:spcAft>
                <a:spcPct val="0"/>
              </a:spcAft>
              <a:defRPr sz="1100">
                <a:solidFill>
                  <a:schemeClr val="tx1"/>
                </a:solidFill>
                <a:latin typeface="Calibri" pitchFamily="34" charset="0"/>
              </a:defRPr>
            </a:lvl6pPr>
            <a:lvl7pPr marL="2970795" indent="-227057" eaLnBrk="0" fontAlgn="base" hangingPunct="0">
              <a:spcBef>
                <a:spcPct val="30000"/>
              </a:spcBef>
              <a:spcAft>
                <a:spcPct val="0"/>
              </a:spcAft>
              <a:defRPr sz="1100">
                <a:solidFill>
                  <a:schemeClr val="tx1"/>
                </a:solidFill>
                <a:latin typeface="Calibri" pitchFamily="34" charset="0"/>
              </a:defRPr>
            </a:lvl7pPr>
            <a:lvl8pPr marL="3428084" indent="-227057" eaLnBrk="0" fontAlgn="base" hangingPunct="0">
              <a:spcBef>
                <a:spcPct val="30000"/>
              </a:spcBef>
              <a:spcAft>
                <a:spcPct val="0"/>
              </a:spcAft>
              <a:defRPr sz="1100">
                <a:solidFill>
                  <a:schemeClr val="tx1"/>
                </a:solidFill>
                <a:latin typeface="Calibri" pitchFamily="34" charset="0"/>
              </a:defRPr>
            </a:lvl8pPr>
            <a:lvl9pPr marL="3885373" indent="-227057" eaLnBrk="0" fontAlgn="base" hangingPunct="0">
              <a:spcBef>
                <a:spcPct val="30000"/>
              </a:spcBef>
              <a:spcAft>
                <a:spcPct val="0"/>
              </a:spcAft>
              <a:defRPr sz="1100">
                <a:solidFill>
                  <a:schemeClr val="tx1"/>
                </a:solidFill>
                <a:latin typeface="Calibri" pitchFamily="34" charset="0"/>
              </a:defRPr>
            </a:lvl9pPr>
          </a:lstStyle>
          <a:p>
            <a:pPr eaLnBrk="1" hangingPunct="1">
              <a:spcBef>
                <a:spcPct val="50000"/>
              </a:spcBef>
            </a:pPr>
            <a:r>
              <a:rPr lang="de-DE" altLang="de-DE" smtClean="0">
                <a:latin typeface="Arial" charset="0"/>
              </a:rPr>
              <a:t>SFU Linz, VO Sozpsy I, WiSe 2018/19, Teile 1 &amp; 2</a:t>
            </a:r>
            <a:endParaRPr lang="de-AT" altLang="de-DE">
              <a:latin typeface="Arial" charset="0"/>
            </a:endParaRPr>
          </a:p>
        </p:txBody>
      </p:sp>
    </p:spTree>
    <p:extLst>
      <p:ext uri="{BB962C8B-B14F-4D97-AF65-F5344CB8AC3E}">
        <p14:creationId xmlns:p14="http://schemas.microsoft.com/office/powerpoint/2010/main" val="133099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ußzeilenplatzhalter 3"/>
          <p:cNvSpPr>
            <a:spLocks noGrp="1"/>
          </p:cNvSpPr>
          <p:nvPr>
            <p:ph type="ftr" sz="quarter" idx="10"/>
          </p:nvPr>
        </p:nvSpPr>
        <p:spPr/>
        <p:txBody>
          <a:bodyPr/>
          <a:lstStyle/>
          <a:p>
            <a:pPr>
              <a:defRPr/>
            </a:pPr>
            <a:r>
              <a:rPr lang="de-DE" smtClean="0"/>
              <a:t>SFU Linz, VO Sozpsy I, WiSe 2018/19, Teile 1 &amp; 2</a:t>
            </a:r>
            <a:endParaRPr lang="de-AT"/>
          </a:p>
        </p:txBody>
      </p:sp>
      <p:sp>
        <p:nvSpPr>
          <p:cNvPr id="5" name="Foliennummernplatzhalter 4"/>
          <p:cNvSpPr>
            <a:spLocks noGrp="1"/>
          </p:cNvSpPr>
          <p:nvPr>
            <p:ph type="sldNum" sz="quarter" idx="11"/>
          </p:nvPr>
        </p:nvSpPr>
        <p:spPr/>
        <p:txBody>
          <a:bodyPr/>
          <a:lstStyle/>
          <a:p>
            <a:pPr>
              <a:defRPr/>
            </a:pPr>
            <a:fld id="{49A1EA03-FC16-4640-A56C-8FE20630CF1A}" type="slidenum">
              <a:rPr lang="de-AT" smtClean="0"/>
              <a:pPr>
                <a:defRPr/>
              </a:pPr>
              <a:t>22</a:t>
            </a:fld>
            <a:endParaRPr lang="de-AT"/>
          </a:p>
        </p:txBody>
      </p:sp>
    </p:spTree>
    <p:extLst>
      <p:ext uri="{BB962C8B-B14F-4D97-AF65-F5344CB8AC3E}">
        <p14:creationId xmlns:p14="http://schemas.microsoft.com/office/powerpoint/2010/main" val="2635602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AT"/>
          </a:p>
        </p:txBody>
      </p:sp>
      <p:sp>
        <p:nvSpPr>
          <p:cNvPr id="5" name="Rectangle 5"/>
          <p:cNvSpPr>
            <a:spLocks noGrp="1" noChangeArrowheads="1"/>
          </p:cNvSpPr>
          <p:nvPr>
            <p:ph type="ftr" sz="quarter" idx="11"/>
          </p:nvPr>
        </p:nvSpPr>
        <p:spPr>
          <a:ln/>
        </p:spPr>
        <p:txBody>
          <a:bodyPr/>
          <a:lstStyle>
            <a:lvl1pPr>
              <a:defRPr/>
            </a:lvl1pPr>
          </a:lstStyle>
          <a:p>
            <a:pPr>
              <a:defRPr/>
            </a:pPr>
            <a:endParaRPr lang="de-AT"/>
          </a:p>
        </p:txBody>
      </p:sp>
      <p:sp>
        <p:nvSpPr>
          <p:cNvPr id="6" name="Rectangle 6"/>
          <p:cNvSpPr>
            <a:spLocks noGrp="1" noChangeArrowheads="1"/>
          </p:cNvSpPr>
          <p:nvPr>
            <p:ph type="sldNum" sz="quarter" idx="12"/>
          </p:nvPr>
        </p:nvSpPr>
        <p:spPr>
          <a:ln/>
        </p:spPr>
        <p:txBody>
          <a:bodyPr/>
          <a:lstStyle>
            <a:lvl1pPr>
              <a:defRPr/>
            </a:lvl1pPr>
          </a:lstStyle>
          <a:p>
            <a:pPr>
              <a:defRPr/>
            </a:pPr>
            <a:fld id="{FBB7681F-D5D4-4827-9AC2-2FFBB9348C65}" type="slidenum">
              <a:rPr lang="de-AT"/>
              <a:pPr>
                <a:defRPr/>
              </a:pPr>
              <a:t>‹Nr.›</a:t>
            </a:fld>
            <a:endParaRPr lang="de-AT"/>
          </a:p>
        </p:txBody>
      </p:sp>
    </p:spTree>
    <p:extLst>
      <p:ext uri="{BB962C8B-B14F-4D97-AF65-F5344CB8AC3E}">
        <p14:creationId xmlns:p14="http://schemas.microsoft.com/office/powerpoint/2010/main" val="2892537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AT"/>
          </a:p>
        </p:txBody>
      </p:sp>
      <p:sp>
        <p:nvSpPr>
          <p:cNvPr id="5" name="Rectangle 5"/>
          <p:cNvSpPr>
            <a:spLocks noGrp="1" noChangeArrowheads="1"/>
          </p:cNvSpPr>
          <p:nvPr>
            <p:ph type="ftr" sz="quarter" idx="11"/>
          </p:nvPr>
        </p:nvSpPr>
        <p:spPr>
          <a:ln/>
        </p:spPr>
        <p:txBody>
          <a:bodyPr/>
          <a:lstStyle>
            <a:lvl1pPr>
              <a:defRPr/>
            </a:lvl1pPr>
          </a:lstStyle>
          <a:p>
            <a:pPr>
              <a:defRPr/>
            </a:pPr>
            <a:endParaRPr lang="de-AT"/>
          </a:p>
        </p:txBody>
      </p:sp>
      <p:sp>
        <p:nvSpPr>
          <p:cNvPr id="6" name="Rectangle 6"/>
          <p:cNvSpPr>
            <a:spLocks noGrp="1" noChangeArrowheads="1"/>
          </p:cNvSpPr>
          <p:nvPr>
            <p:ph type="sldNum" sz="quarter" idx="12"/>
          </p:nvPr>
        </p:nvSpPr>
        <p:spPr>
          <a:ln/>
        </p:spPr>
        <p:txBody>
          <a:bodyPr/>
          <a:lstStyle>
            <a:lvl1pPr>
              <a:defRPr/>
            </a:lvl1pPr>
          </a:lstStyle>
          <a:p>
            <a:pPr>
              <a:defRPr/>
            </a:pPr>
            <a:fld id="{E7CF2B40-0739-4C6E-982B-FE98DE6ED610}" type="slidenum">
              <a:rPr lang="de-AT"/>
              <a:pPr>
                <a:defRPr/>
              </a:pPr>
              <a:t>‹Nr.›</a:t>
            </a:fld>
            <a:endParaRPr lang="de-AT"/>
          </a:p>
        </p:txBody>
      </p:sp>
    </p:spTree>
    <p:extLst>
      <p:ext uri="{BB962C8B-B14F-4D97-AF65-F5344CB8AC3E}">
        <p14:creationId xmlns:p14="http://schemas.microsoft.com/office/powerpoint/2010/main" val="3378660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AT"/>
          </a:p>
        </p:txBody>
      </p:sp>
      <p:sp>
        <p:nvSpPr>
          <p:cNvPr id="5" name="Rectangle 5"/>
          <p:cNvSpPr>
            <a:spLocks noGrp="1" noChangeArrowheads="1"/>
          </p:cNvSpPr>
          <p:nvPr>
            <p:ph type="ftr" sz="quarter" idx="11"/>
          </p:nvPr>
        </p:nvSpPr>
        <p:spPr>
          <a:ln/>
        </p:spPr>
        <p:txBody>
          <a:bodyPr/>
          <a:lstStyle>
            <a:lvl1pPr>
              <a:defRPr/>
            </a:lvl1pPr>
          </a:lstStyle>
          <a:p>
            <a:pPr>
              <a:defRPr/>
            </a:pPr>
            <a:endParaRPr lang="de-AT"/>
          </a:p>
        </p:txBody>
      </p:sp>
      <p:sp>
        <p:nvSpPr>
          <p:cNvPr id="6" name="Rectangle 6"/>
          <p:cNvSpPr>
            <a:spLocks noGrp="1" noChangeArrowheads="1"/>
          </p:cNvSpPr>
          <p:nvPr>
            <p:ph type="sldNum" sz="quarter" idx="12"/>
          </p:nvPr>
        </p:nvSpPr>
        <p:spPr>
          <a:ln/>
        </p:spPr>
        <p:txBody>
          <a:bodyPr/>
          <a:lstStyle>
            <a:lvl1pPr>
              <a:defRPr/>
            </a:lvl1pPr>
          </a:lstStyle>
          <a:p>
            <a:pPr>
              <a:defRPr/>
            </a:pPr>
            <a:fld id="{D2EBE799-2064-4712-BF48-5F1B916049AA}" type="slidenum">
              <a:rPr lang="de-AT"/>
              <a:pPr>
                <a:defRPr/>
              </a:pPr>
              <a:t>‹Nr.›</a:t>
            </a:fld>
            <a:endParaRPr lang="de-AT"/>
          </a:p>
        </p:txBody>
      </p:sp>
    </p:spTree>
    <p:extLst>
      <p:ext uri="{BB962C8B-B14F-4D97-AF65-F5344CB8AC3E}">
        <p14:creationId xmlns:p14="http://schemas.microsoft.com/office/powerpoint/2010/main" val="1259361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AT"/>
          </a:p>
        </p:txBody>
      </p:sp>
      <p:sp>
        <p:nvSpPr>
          <p:cNvPr id="5" name="Rectangle 5"/>
          <p:cNvSpPr>
            <a:spLocks noGrp="1" noChangeArrowheads="1"/>
          </p:cNvSpPr>
          <p:nvPr>
            <p:ph type="ftr" sz="quarter" idx="11"/>
          </p:nvPr>
        </p:nvSpPr>
        <p:spPr>
          <a:ln/>
        </p:spPr>
        <p:txBody>
          <a:bodyPr/>
          <a:lstStyle>
            <a:lvl1pPr>
              <a:defRPr/>
            </a:lvl1pPr>
          </a:lstStyle>
          <a:p>
            <a:pPr>
              <a:defRPr/>
            </a:pPr>
            <a:endParaRPr lang="de-AT"/>
          </a:p>
        </p:txBody>
      </p:sp>
      <p:sp>
        <p:nvSpPr>
          <p:cNvPr id="6" name="Rectangle 6"/>
          <p:cNvSpPr>
            <a:spLocks noGrp="1" noChangeArrowheads="1"/>
          </p:cNvSpPr>
          <p:nvPr>
            <p:ph type="sldNum" sz="quarter" idx="12"/>
          </p:nvPr>
        </p:nvSpPr>
        <p:spPr>
          <a:ln/>
        </p:spPr>
        <p:txBody>
          <a:bodyPr/>
          <a:lstStyle>
            <a:lvl1pPr>
              <a:defRPr/>
            </a:lvl1pPr>
          </a:lstStyle>
          <a:p>
            <a:pPr>
              <a:defRPr/>
            </a:pPr>
            <a:fld id="{D586A9DC-0421-4CB6-AB33-1A03AD21B6E9}" type="slidenum">
              <a:rPr lang="de-AT"/>
              <a:pPr>
                <a:defRPr/>
              </a:pPr>
              <a:t>‹Nr.›</a:t>
            </a:fld>
            <a:endParaRPr lang="de-AT"/>
          </a:p>
        </p:txBody>
      </p:sp>
    </p:spTree>
    <p:extLst>
      <p:ext uri="{BB962C8B-B14F-4D97-AF65-F5344CB8AC3E}">
        <p14:creationId xmlns:p14="http://schemas.microsoft.com/office/powerpoint/2010/main" val="3545123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AT"/>
          </a:p>
        </p:txBody>
      </p:sp>
      <p:sp>
        <p:nvSpPr>
          <p:cNvPr id="5" name="Rectangle 5"/>
          <p:cNvSpPr>
            <a:spLocks noGrp="1" noChangeArrowheads="1"/>
          </p:cNvSpPr>
          <p:nvPr>
            <p:ph type="ftr" sz="quarter" idx="11"/>
          </p:nvPr>
        </p:nvSpPr>
        <p:spPr>
          <a:ln/>
        </p:spPr>
        <p:txBody>
          <a:bodyPr/>
          <a:lstStyle>
            <a:lvl1pPr>
              <a:defRPr/>
            </a:lvl1pPr>
          </a:lstStyle>
          <a:p>
            <a:pPr>
              <a:defRPr/>
            </a:pPr>
            <a:endParaRPr lang="de-AT"/>
          </a:p>
        </p:txBody>
      </p:sp>
      <p:sp>
        <p:nvSpPr>
          <p:cNvPr id="6" name="Rectangle 6"/>
          <p:cNvSpPr>
            <a:spLocks noGrp="1" noChangeArrowheads="1"/>
          </p:cNvSpPr>
          <p:nvPr>
            <p:ph type="sldNum" sz="quarter" idx="12"/>
          </p:nvPr>
        </p:nvSpPr>
        <p:spPr>
          <a:ln/>
        </p:spPr>
        <p:txBody>
          <a:bodyPr/>
          <a:lstStyle>
            <a:lvl1pPr>
              <a:defRPr/>
            </a:lvl1pPr>
          </a:lstStyle>
          <a:p>
            <a:pPr>
              <a:defRPr/>
            </a:pPr>
            <a:fld id="{0E2FD597-E3F4-4BA8-A464-4283B9780EEC}" type="slidenum">
              <a:rPr lang="de-AT"/>
              <a:pPr>
                <a:defRPr/>
              </a:pPr>
              <a:t>‹Nr.›</a:t>
            </a:fld>
            <a:endParaRPr lang="de-AT"/>
          </a:p>
        </p:txBody>
      </p:sp>
    </p:spTree>
    <p:extLst>
      <p:ext uri="{BB962C8B-B14F-4D97-AF65-F5344CB8AC3E}">
        <p14:creationId xmlns:p14="http://schemas.microsoft.com/office/powerpoint/2010/main" val="2229966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de-AT"/>
          </a:p>
        </p:txBody>
      </p:sp>
      <p:sp>
        <p:nvSpPr>
          <p:cNvPr id="6" name="Rectangle 5"/>
          <p:cNvSpPr>
            <a:spLocks noGrp="1" noChangeArrowheads="1"/>
          </p:cNvSpPr>
          <p:nvPr>
            <p:ph type="ftr" sz="quarter" idx="11"/>
          </p:nvPr>
        </p:nvSpPr>
        <p:spPr>
          <a:ln/>
        </p:spPr>
        <p:txBody>
          <a:bodyPr/>
          <a:lstStyle>
            <a:lvl1pPr>
              <a:defRPr/>
            </a:lvl1pPr>
          </a:lstStyle>
          <a:p>
            <a:pPr>
              <a:defRPr/>
            </a:pPr>
            <a:endParaRPr lang="de-AT"/>
          </a:p>
        </p:txBody>
      </p:sp>
      <p:sp>
        <p:nvSpPr>
          <p:cNvPr id="7" name="Rectangle 6"/>
          <p:cNvSpPr>
            <a:spLocks noGrp="1" noChangeArrowheads="1"/>
          </p:cNvSpPr>
          <p:nvPr>
            <p:ph type="sldNum" sz="quarter" idx="12"/>
          </p:nvPr>
        </p:nvSpPr>
        <p:spPr>
          <a:ln/>
        </p:spPr>
        <p:txBody>
          <a:bodyPr/>
          <a:lstStyle>
            <a:lvl1pPr>
              <a:defRPr/>
            </a:lvl1pPr>
          </a:lstStyle>
          <a:p>
            <a:pPr>
              <a:defRPr/>
            </a:pPr>
            <a:fld id="{6135A038-CC68-4C3A-A8D6-138C3668F1BF}" type="slidenum">
              <a:rPr lang="de-AT"/>
              <a:pPr>
                <a:defRPr/>
              </a:pPr>
              <a:t>‹Nr.›</a:t>
            </a:fld>
            <a:endParaRPr lang="de-AT"/>
          </a:p>
        </p:txBody>
      </p:sp>
    </p:spTree>
    <p:extLst>
      <p:ext uri="{BB962C8B-B14F-4D97-AF65-F5344CB8AC3E}">
        <p14:creationId xmlns:p14="http://schemas.microsoft.com/office/powerpoint/2010/main" val="3607137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de-AT"/>
          </a:p>
        </p:txBody>
      </p:sp>
      <p:sp>
        <p:nvSpPr>
          <p:cNvPr id="8" name="Rectangle 5"/>
          <p:cNvSpPr>
            <a:spLocks noGrp="1" noChangeArrowheads="1"/>
          </p:cNvSpPr>
          <p:nvPr>
            <p:ph type="ftr" sz="quarter" idx="11"/>
          </p:nvPr>
        </p:nvSpPr>
        <p:spPr>
          <a:ln/>
        </p:spPr>
        <p:txBody>
          <a:bodyPr/>
          <a:lstStyle>
            <a:lvl1pPr>
              <a:defRPr/>
            </a:lvl1pPr>
          </a:lstStyle>
          <a:p>
            <a:pPr>
              <a:defRPr/>
            </a:pPr>
            <a:endParaRPr lang="de-AT"/>
          </a:p>
        </p:txBody>
      </p:sp>
      <p:sp>
        <p:nvSpPr>
          <p:cNvPr id="9" name="Rectangle 6"/>
          <p:cNvSpPr>
            <a:spLocks noGrp="1" noChangeArrowheads="1"/>
          </p:cNvSpPr>
          <p:nvPr>
            <p:ph type="sldNum" sz="quarter" idx="12"/>
          </p:nvPr>
        </p:nvSpPr>
        <p:spPr>
          <a:ln/>
        </p:spPr>
        <p:txBody>
          <a:bodyPr/>
          <a:lstStyle>
            <a:lvl1pPr>
              <a:defRPr/>
            </a:lvl1pPr>
          </a:lstStyle>
          <a:p>
            <a:pPr>
              <a:defRPr/>
            </a:pPr>
            <a:fld id="{AE6A4772-A7B8-46F7-955A-A30A727A954C}" type="slidenum">
              <a:rPr lang="de-AT"/>
              <a:pPr>
                <a:defRPr/>
              </a:pPr>
              <a:t>‹Nr.›</a:t>
            </a:fld>
            <a:endParaRPr lang="de-AT"/>
          </a:p>
        </p:txBody>
      </p:sp>
    </p:spTree>
    <p:extLst>
      <p:ext uri="{BB962C8B-B14F-4D97-AF65-F5344CB8AC3E}">
        <p14:creationId xmlns:p14="http://schemas.microsoft.com/office/powerpoint/2010/main" val="2674613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de-AT"/>
          </a:p>
        </p:txBody>
      </p:sp>
      <p:sp>
        <p:nvSpPr>
          <p:cNvPr id="4" name="Rectangle 5"/>
          <p:cNvSpPr>
            <a:spLocks noGrp="1" noChangeArrowheads="1"/>
          </p:cNvSpPr>
          <p:nvPr>
            <p:ph type="ftr" sz="quarter" idx="11"/>
          </p:nvPr>
        </p:nvSpPr>
        <p:spPr>
          <a:ln/>
        </p:spPr>
        <p:txBody>
          <a:bodyPr/>
          <a:lstStyle>
            <a:lvl1pPr>
              <a:defRPr/>
            </a:lvl1pPr>
          </a:lstStyle>
          <a:p>
            <a:pPr>
              <a:defRPr/>
            </a:pPr>
            <a:endParaRPr lang="de-AT"/>
          </a:p>
        </p:txBody>
      </p:sp>
      <p:sp>
        <p:nvSpPr>
          <p:cNvPr id="5" name="Rectangle 6"/>
          <p:cNvSpPr>
            <a:spLocks noGrp="1" noChangeArrowheads="1"/>
          </p:cNvSpPr>
          <p:nvPr>
            <p:ph type="sldNum" sz="quarter" idx="12"/>
          </p:nvPr>
        </p:nvSpPr>
        <p:spPr>
          <a:ln/>
        </p:spPr>
        <p:txBody>
          <a:bodyPr/>
          <a:lstStyle>
            <a:lvl1pPr>
              <a:defRPr/>
            </a:lvl1pPr>
          </a:lstStyle>
          <a:p>
            <a:pPr>
              <a:defRPr/>
            </a:pPr>
            <a:fld id="{729A179C-8CFE-47F0-8F83-B852F6E94294}" type="slidenum">
              <a:rPr lang="de-AT"/>
              <a:pPr>
                <a:defRPr/>
              </a:pPr>
              <a:t>‹Nr.›</a:t>
            </a:fld>
            <a:endParaRPr lang="de-AT"/>
          </a:p>
        </p:txBody>
      </p:sp>
    </p:spTree>
    <p:extLst>
      <p:ext uri="{BB962C8B-B14F-4D97-AF65-F5344CB8AC3E}">
        <p14:creationId xmlns:p14="http://schemas.microsoft.com/office/powerpoint/2010/main" val="1508166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AT"/>
          </a:p>
        </p:txBody>
      </p:sp>
      <p:sp>
        <p:nvSpPr>
          <p:cNvPr id="3" name="Rectangle 5"/>
          <p:cNvSpPr>
            <a:spLocks noGrp="1" noChangeArrowheads="1"/>
          </p:cNvSpPr>
          <p:nvPr>
            <p:ph type="ftr" sz="quarter" idx="11"/>
          </p:nvPr>
        </p:nvSpPr>
        <p:spPr>
          <a:ln/>
        </p:spPr>
        <p:txBody>
          <a:bodyPr/>
          <a:lstStyle>
            <a:lvl1pPr>
              <a:defRPr/>
            </a:lvl1pPr>
          </a:lstStyle>
          <a:p>
            <a:pPr>
              <a:defRPr/>
            </a:pPr>
            <a:endParaRPr lang="de-AT"/>
          </a:p>
        </p:txBody>
      </p:sp>
      <p:sp>
        <p:nvSpPr>
          <p:cNvPr id="4" name="Rectangle 6"/>
          <p:cNvSpPr>
            <a:spLocks noGrp="1" noChangeArrowheads="1"/>
          </p:cNvSpPr>
          <p:nvPr>
            <p:ph type="sldNum" sz="quarter" idx="12"/>
          </p:nvPr>
        </p:nvSpPr>
        <p:spPr>
          <a:ln/>
        </p:spPr>
        <p:txBody>
          <a:bodyPr/>
          <a:lstStyle>
            <a:lvl1pPr>
              <a:defRPr/>
            </a:lvl1pPr>
          </a:lstStyle>
          <a:p>
            <a:pPr>
              <a:defRPr/>
            </a:pPr>
            <a:fld id="{34BD4629-BC33-47CC-AABE-7AB98E49DD70}" type="slidenum">
              <a:rPr lang="de-AT"/>
              <a:pPr>
                <a:defRPr/>
              </a:pPr>
              <a:t>‹Nr.›</a:t>
            </a:fld>
            <a:endParaRPr lang="de-AT"/>
          </a:p>
        </p:txBody>
      </p:sp>
    </p:spTree>
    <p:extLst>
      <p:ext uri="{BB962C8B-B14F-4D97-AF65-F5344CB8AC3E}">
        <p14:creationId xmlns:p14="http://schemas.microsoft.com/office/powerpoint/2010/main" val="3515718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AT"/>
          </a:p>
        </p:txBody>
      </p:sp>
      <p:sp>
        <p:nvSpPr>
          <p:cNvPr id="6" name="Rectangle 5"/>
          <p:cNvSpPr>
            <a:spLocks noGrp="1" noChangeArrowheads="1"/>
          </p:cNvSpPr>
          <p:nvPr>
            <p:ph type="ftr" sz="quarter" idx="11"/>
          </p:nvPr>
        </p:nvSpPr>
        <p:spPr>
          <a:ln/>
        </p:spPr>
        <p:txBody>
          <a:bodyPr/>
          <a:lstStyle>
            <a:lvl1pPr>
              <a:defRPr/>
            </a:lvl1pPr>
          </a:lstStyle>
          <a:p>
            <a:pPr>
              <a:defRPr/>
            </a:pPr>
            <a:endParaRPr lang="de-AT"/>
          </a:p>
        </p:txBody>
      </p:sp>
      <p:sp>
        <p:nvSpPr>
          <p:cNvPr id="7" name="Rectangle 6"/>
          <p:cNvSpPr>
            <a:spLocks noGrp="1" noChangeArrowheads="1"/>
          </p:cNvSpPr>
          <p:nvPr>
            <p:ph type="sldNum" sz="quarter" idx="12"/>
          </p:nvPr>
        </p:nvSpPr>
        <p:spPr>
          <a:ln/>
        </p:spPr>
        <p:txBody>
          <a:bodyPr/>
          <a:lstStyle>
            <a:lvl1pPr>
              <a:defRPr/>
            </a:lvl1pPr>
          </a:lstStyle>
          <a:p>
            <a:pPr>
              <a:defRPr/>
            </a:pPr>
            <a:fld id="{3675AA66-3BE3-4064-864C-36AB023762F8}" type="slidenum">
              <a:rPr lang="de-AT"/>
              <a:pPr>
                <a:defRPr/>
              </a:pPr>
              <a:t>‹Nr.›</a:t>
            </a:fld>
            <a:endParaRPr lang="de-AT"/>
          </a:p>
        </p:txBody>
      </p:sp>
    </p:spTree>
    <p:extLst>
      <p:ext uri="{BB962C8B-B14F-4D97-AF65-F5344CB8AC3E}">
        <p14:creationId xmlns:p14="http://schemas.microsoft.com/office/powerpoint/2010/main" val="2518501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AT"/>
          </a:p>
        </p:txBody>
      </p:sp>
      <p:sp>
        <p:nvSpPr>
          <p:cNvPr id="6" name="Rectangle 5"/>
          <p:cNvSpPr>
            <a:spLocks noGrp="1" noChangeArrowheads="1"/>
          </p:cNvSpPr>
          <p:nvPr>
            <p:ph type="ftr" sz="quarter" idx="11"/>
          </p:nvPr>
        </p:nvSpPr>
        <p:spPr>
          <a:ln/>
        </p:spPr>
        <p:txBody>
          <a:bodyPr/>
          <a:lstStyle>
            <a:lvl1pPr>
              <a:defRPr/>
            </a:lvl1pPr>
          </a:lstStyle>
          <a:p>
            <a:pPr>
              <a:defRPr/>
            </a:pPr>
            <a:endParaRPr lang="de-AT"/>
          </a:p>
        </p:txBody>
      </p:sp>
      <p:sp>
        <p:nvSpPr>
          <p:cNvPr id="7" name="Rectangle 6"/>
          <p:cNvSpPr>
            <a:spLocks noGrp="1" noChangeArrowheads="1"/>
          </p:cNvSpPr>
          <p:nvPr>
            <p:ph type="sldNum" sz="quarter" idx="12"/>
          </p:nvPr>
        </p:nvSpPr>
        <p:spPr>
          <a:ln/>
        </p:spPr>
        <p:txBody>
          <a:bodyPr/>
          <a:lstStyle>
            <a:lvl1pPr>
              <a:defRPr/>
            </a:lvl1pPr>
          </a:lstStyle>
          <a:p>
            <a:pPr>
              <a:defRPr/>
            </a:pPr>
            <a:fld id="{67FF4803-F2AB-49D2-978F-0AB900111E92}" type="slidenum">
              <a:rPr lang="de-AT"/>
              <a:pPr>
                <a:defRPr/>
              </a:pPr>
              <a:t>‹Nr.›</a:t>
            </a:fld>
            <a:endParaRPr lang="de-AT"/>
          </a:p>
        </p:txBody>
      </p:sp>
    </p:spTree>
    <p:extLst>
      <p:ext uri="{BB962C8B-B14F-4D97-AF65-F5344CB8AC3E}">
        <p14:creationId xmlns:p14="http://schemas.microsoft.com/office/powerpoint/2010/main" val="1040978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AT" altLang="de-DE" smtClean="0"/>
              <a:t>Titelmasterformat durch Klicken bearbeiten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AT" altLang="de-DE" smtClean="0"/>
              <a:t>Textmasterformate durch Klicken bearbeiten</a:t>
            </a:r>
          </a:p>
          <a:p>
            <a:pPr lvl="1"/>
            <a:r>
              <a:rPr lang="de-AT" altLang="de-DE" smtClean="0"/>
              <a:t>Zweite Ebene</a:t>
            </a:r>
          </a:p>
          <a:p>
            <a:pPr lvl="2"/>
            <a:r>
              <a:rPr lang="de-AT" altLang="de-DE" smtClean="0"/>
              <a:t>Dritte Ebene</a:t>
            </a:r>
          </a:p>
          <a:p>
            <a:pPr lvl="3"/>
            <a:r>
              <a:rPr lang="de-AT" altLang="de-DE" smtClean="0"/>
              <a:t>Vierte Ebene</a:t>
            </a:r>
          </a:p>
          <a:p>
            <a:pPr lvl="4"/>
            <a:r>
              <a:rPr lang="de-AT" altLang="de-DE" smtClean="0"/>
              <a:t>Fünfte Ebene</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Bef>
                <a:spcPct val="0"/>
              </a:spcBef>
              <a:defRPr>
                <a:cs typeface="+mn-cs"/>
              </a:defRPr>
            </a:lvl1pPr>
          </a:lstStyle>
          <a:p>
            <a:pPr>
              <a:defRPr/>
            </a:pPr>
            <a:endParaRPr lang="de-A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a:cs typeface="+mn-cs"/>
              </a:defRPr>
            </a:lvl1pPr>
          </a:lstStyle>
          <a:p>
            <a:pPr>
              <a:defRPr/>
            </a:pPr>
            <a:endParaRPr lang="de-A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a:cs typeface="+mn-cs"/>
              </a:defRPr>
            </a:lvl1pPr>
          </a:lstStyle>
          <a:p>
            <a:pPr>
              <a:defRPr/>
            </a:pPr>
            <a:fld id="{3303BCBA-4EE5-4945-A325-2E7F08548E2B}" type="slidenum">
              <a:rPr lang="de-AT"/>
              <a:pPr>
                <a:defRPr/>
              </a:pPr>
              <a:t>‹Nr.›</a:t>
            </a:fld>
            <a:endParaRPr lang="de-A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runner@agpolpsy.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agpolpsy.de/sfu-linz"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620713"/>
            <a:ext cx="7772400" cy="958850"/>
          </a:xfrm>
        </p:spPr>
        <p:txBody>
          <a:bodyPr/>
          <a:lstStyle/>
          <a:p>
            <a:pPr eaLnBrk="1" hangingPunct="1"/>
            <a:r>
              <a:rPr lang="de-AT" altLang="de-DE" smtClean="0"/>
              <a:t>Sozialpsychologie I</a:t>
            </a:r>
          </a:p>
        </p:txBody>
      </p:sp>
      <p:sp>
        <p:nvSpPr>
          <p:cNvPr id="2051" name="Rectangle 3"/>
          <p:cNvSpPr>
            <a:spLocks noGrp="1" noChangeArrowheads="1"/>
          </p:cNvSpPr>
          <p:nvPr>
            <p:ph type="subTitle" idx="1"/>
          </p:nvPr>
        </p:nvSpPr>
        <p:spPr>
          <a:xfrm>
            <a:off x="827088" y="2420938"/>
            <a:ext cx="7705725" cy="2160587"/>
          </a:xfrm>
        </p:spPr>
        <p:txBody>
          <a:bodyPr/>
          <a:lstStyle/>
          <a:p>
            <a:pPr eaLnBrk="1" hangingPunct="1"/>
            <a:r>
              <a:rPr lang="de-AT" altLang="de-DE" smtClean="0"/>
              <a:t>Eine Einführung am Beispiel von Nationalismus, Antisemitismus und Rassismus</a:t>
            </a:r>
          </a:p>
        </p:txBody>
      </p:sp>
      <p:sp>
        <p:nvSpPr>
          <p:cNvPr id="2052" name="Rectangle 6"/>
          <p:cNvSpPr>
            <a:spLocks noChangeArrowheads="1"/>
          </p:cNvSpPr>
          <p:nvPr/>
        </p:nvSpPr>
        <p:spPr bwMode="auto">
          <a:xfrm>
            <a:off x="755650" y="4868863"/>
            <a:ext cx="7705725" cy="151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buFontTx/>
              <a:buNone/>
            </a:pPr>
            <a:r>
              <a:rPr lang="de-AT" altLang="de-DE" sz="2400"/>
              <a:t>Markus Brunner</a:t>
            </a:r>
          </a:p>
          <a:p>
            <a:pPr algn="ctr" eaLnBrk="1" hangingPunct="1">
              <a:buFontTx/>
              <a:buNone/>
            </a:pPr>
            <a:r>
              <a:rPr lang="de-AT" altLang="de-DE" sz="2400">
                <a:hlinkClick r:id="rId3"/>
              </a:rPr>
              <a:t>brunner@agpolpsy.de</a:t>
            </a:r>
            <a:endParaRPr lang="de-AT" altLang="de-DE" sz="2400"/>
          </a:p>
          <a:p>
            <a:pPr algn="ctr" eaLnBrk="1" hangingPunct="1">
              <a:buFontTx/>
              <a:buNone/>
            </a:pPr>
            <a:r>
              <a:rPr lang="de-AT" altLang="de-DE" sz="2400"/>
              <a:t>Materialien: </a:t>
            </a:r>
            <a:r>
              <a:rPr lang="de-AT" altLang="de-DE" sz="2400">
                <a:hlinkClick r:id="rId4"/>
              </a:rPr>
              <a:t>www.agpolpsy.de/sfu-linz</a:t>
            </a:r>
            <a:endParaRPr lang="de-AT" altLang="de-DE" sz="2400"/>
          </a:p>
          <a:p>
            <a:pPr algn="ctr" eaLnBrk="1" hangingPunct="1">
              <a:buFontTx/>
              <a:buNone/>
            </a:pPr>
            <a:endParaRPr lang="de-AT" altLang="de-DE" sz="2400"/>
          </a:p>
          <a:p>
            <a:pPr algn="ctr" eaLnBrk="1" hangingPunct="1">
              <a:buFontTx/>
              <a:buNone/>
            </a:pPr>
            <a:endParaRPr lang="de-AT" altLang="de-DE" sz="24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4294967295"/>
          </p:nvPr>
        </p:nvSpPr>
        <p:spPr>
          <a:xfrm>
            <a:off x="519113" y="298450"/>
            <a:ext cx="8229600" cy="6010275"/>
          </a:xfrm>
        </p:spPr>
        <p:txBody>
          <a:bodyPr/>
          <a:lstStyle/>
          <a:p>
            <a:pPr marL="0" indent="0" eaLnBrk="1" hangingPunct="1">
              <a:lnSpc>
                <a:spcPct val="90000"/>
              </a:lnSpc>
              <a:buFontTx/>
              <a:buNone/>
              <a:defRPr/>
            </a:pPr>
            <a:r>
              <a:rPr lang="de-AT" altLang="de-DE" sz="2800" u="sng" dirty="0" smtClean="0"/>
              <a:t>Wieso </a:t>
            </a:r>
            <a:r>
              <a:rPr lang="de-AT" altLang="de-DE" sz="2800" u="sng" dirty="0" smtClean="0"/>
              <a:t>Nationalismus, Rassismus und Antisemitismus</a:t>
            </a:r>
            <a:r>
              <a:rPr lang="de-AT" altLang="de-DE" sz="2800" u="sng" dirty="0" smtClean="0"/>
              <a:t>?</a:t>
            </a:r>
            <a:r>
              <a:rPr lang="de-AT" altLang="de-DE" sz="2800" dirty="0" smtClean="0"/>
              <a:t> </a:t>
            </a:r>
          </a:p>
          <a:p>
            <a:pPr marL="0" indent="0" eaLnBrk="1" hangingPunct="1">
              <a:lnSpc>
                <a:spcPct val="90000"/>
              </a:lnSpc>
              <a:buFontTx/>
              <a:buNone/>
              <a:defRPr/>
            </a:pPr>
            <a:endParaRPr lang="de-AT" altLang="de-DE" sz="2800" dirty="0" smtClean="0"/>
          </a:p>
          <a:p>
            <a:pPr marL="0" indent="0" eaLnBrk="1" hangingPunct="1">
              <a:lnSpc>
                <a:spcPct val="90000"/>
              </a:lnSpc>
              <a:buFontTx/>
              <a:buNone/>
              <a:defRPr/>
            </a:pPr>
            <a:r>
              <a:rPr lang="de-AT" altLang="de-DE" sz="2800" dirty="0" smtClean="0"/>
              <a:t>An ihnen lassen sich Grundfragen der Sozialpsychologie anschaulich machen:</a:t>
            </a:r>
          </a:p>
          <a:p>
            <a:pPr marL="0" indent="0" eaLnBrk="1" hangingPunct="1">
              <a:lnSpc>
                <a:spcPct val="90000"/>
              </a:lnSpc>
              <a:buFontTx/>
              <a:buNone/>
              <a:defRPr/>
            </a:pPr>
            <a:r>
              <a:rPr lang="de-AT" altLang="de-DE" sz="2800" dirty="0" smtClean="0"/>
              <a:t>- Geschichtlichkeit gesellschaftlicher Phänomene</a:t>
            </a:r>
          </a:p>
          <a:p>
            <a:pPr marL="0" indent="0" eaLnBrk="1" hangingPunct="1">
              <a:lnSpc>
                <a:spcPct val="90000"/>
              </a:lnSpc>
              <a:buFontTx/>
              <a:buChar char="-"/>
              <a:defRPr/>
            </a:pPr>
            <a:r>
              <a:rPr lang="de-AT" altLang="de-DE" sz="2800" dirty="0" smtClean="0"/>
              <a:t> Irrationalität, Rigidität und Affektivität verweisen auf unbewusste Prozesse </a:t>
            </a:r>
          </a:p>
          <a:p>
            <a:pPr marL="0" indent="0" eaLnBrk="1" hangingPunct="1">
              <a:lnSpc>
                <a:spcPct val="90000"/>
              </a:lnSpc>
              <a:buFontTx/>
              <a:buChar char="-"/>
              <a:defRPr/>
            </a:pPr>
            <a:r>
              <a:rPr lang="de-AT" altLang="de-DE" sz="2800" dirty="0" smtClean="0"/>
              <a:t> Eigen-/Fremdgruppenbildungsprozesse </a:t>
            </a:r>
          </a:p>
          <a:p>
            <a:pPr marL="0" indent="0" eaLnBrk="1" hangingPunct="1">
              <a:lnSpc>
                <a:spcPct val="90000"/>
              </a:lnSpc>
              <a:buFontTx/>
              <a:buChar char="-"/>
              <a:defRPr/>
            </a:pPr>
            <a:r>
              <a:rPr lang="de-AT" altLang="de-DE" sz="2800" dirty="0" smtClean="0"/>
              <a:t> Fragen nach dem Zusammenhang von individuellen Erfahrungen, inneren Konflikten und kollektiven Konfliktlösungsangeboten</a:t>
            </a:r>
          </a:p>
        </p:txBody>
      </p:sp>
      <p:sp>
        <p:nvSpPr>
          <p:cNvPr id="10243" name="Text Box 6"/>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1. Einleitung; Was ist psychoanalytische Sozialpsychologie?</a:t>
            </a:r>
          </a:p>
        </p:txBody>
      </p:sp>
      <p:sp>
        <p:nvSpPr>
          <p:cNvPr id="10244" name="Text Box 7"/>
          <p:cNvSpPr txBox="1">
            <a:spLocks noChangeArrowheads="1"/>
          </p:cNvSpPr>
          <p:nvPr/>
        </p:nvSpPr>
        <p:spPr bwMode="auto">
          <a:xfrm>
            <a:off x="0" y="6580188"/>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dirty="0">
                <a:cs typeface="Times New Roman" pitchFamily="18" charset="0"/>
              </a:rPr>
              <a:t>1. Einführung in die </a:t>
            </a:r>
            <a:r>
              <a:rPr lang="de-DE" altLang="de-DE" sz="1400" dirty="0" smtClean="0">
                <a:cs typeface="Times New Roman" pitchFamily="18" charset="0"/>
              </a:rPr>
              <a:t>Sozialpsychologie</a:t>
            </a:r>
            <a:endParaRPr lang="de-DE" altLang="de-DE" sz="1400" dirty="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AFD8B"/>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body" idx="4294967295"/>
          </p:nvPr>
        </p:nvSpPr>
        <p:spPr>
          <a:xfrm>
            <a:off x="519113" y="548680"/>
            <a:ext cx="8229600" cy="5434013"/>
          </a:xfrm>
        </p:spPr>
        <p:txBody>
          <a:bodyPr/>
          <a:lstStyle/>
          <a:p>
            <a:pPr marL="0" indent="0" eaLnBrk="1" hangingPunct="1">
              <a:lnSpc>
                <a:spcPct val="90000"/>
              </a:lnSpc>
              <a:buFontTx/>
              <a:buNone/>
            </a:pPr>
            <a:r>
              <a:rPr lang="de-AT" altLang="de-DE" u="sng" dirty="0" smtClean="0"/>
              <a:t>Inter-/transdisziplinärer Zugang:</a:t>
            </a:r>
          </a:p>
          <a:p>
            <a:pPr marL="0" indent="0" eaLnBrk="1" hangingPunct="1">
              <a:lnSpc>
                <a:spcPct val="90000"/>
              </a:lnSpc>
              <a:buFontTx/>
              <a:buNone/>
            </a:pPr>
            <a:r>
              <a:rPr lang="de-AT" altLang="de-DE" dirty="0" smtClean="0"/>
              <a:t>- Individualpsychologie: Frage nach psychischen Funktionen</a:t>
            </a:r>
          </a:p>
          <a:p>
            <a:pPr marL="0" indent="0" eaLnBrk="1" hangingPunct="1">
              <a:lnSpc>
                <a:spcPct val="90000"/>
              </a:lnSpc>
              <a:buFontTx/>
              <a:buNone/>
            </a:pPr>
            <a:r>
              <a:rPr lang="de-AT" altLang="de-DE" dirty="0" smtClean="0"/>
              <a:t>- Massenpsychologie: Frage nach Funktionen für die Gruppenbildung</a:t>
            </a:r>
          </a:p>
          <a:p>
            <a:pPr marL="0" indent="0" eaLnBrk="1" hangingPunct="1">
              <a:lnSpc>
                <a:spcPct val="90000"/>
              </a:lnSpc>
              <a:buFontTx/>
              <a:buNone/>
            </a:pPr>
            <a:r>
              <a:rPr lang="de-AT" altLang="de-DE" dirty="0" smtClean="0"/>
              <a:t>- Diskurstheorie: Analyse der Bilder/Stereotypen/Diskurse</a:t>
            </a:r>
          </a:p>
          <a:p>
            <a:pPr marL="0" indent="0" eaLnBrk="1" hangingPunct="1">
              <a:lnSpc>
                <a:spcPct val="90000"/>
              </a:lnSpc>
              <a:buFontTx/>
              <a:buNone/>
            </a:pPr>
            <a:r>
              <a:rPr lang="de-AT" altLang="de-DE" dirty="0" smtClean="0"/>
              <a:t>- </a:t>
            </a:r>
            <a:r>
              <a:rPr lang="de-AT" altLang="de-DE" dirty="0" smtClean="0"/>
              <a:t>Gesellschaftstheorie</a:t>
            </a:r>
            <a:r>
              <a:rPr lang="de-AT" altLang="de-DE" dirty="0" smtClean="0"/>
              <a:t>: Rassismus/Antisemitismus als spezifisch historisches Phänomen</a:t>
            </a:r>
          </a:p>
          <a:p>
            <a:pPr marL="0" indent="0" eaLnBrk="1" hangingPunct="1">
              <a:lnSpc>
                <a:spcPct val="90000"/>
              </a:lnSpc>
              <a:buFontTx/>
              <a:buNone/>
            </a:pPr>
            <a:r>
              <a:rPr lang="de-AT" altLang="de-DE" dirty="0" smtClean="0">
                <a:sym typeface="Wingdings" pitchFamily="2" charset="2"/>
              </a:rPr>
              <a:t>   eigentliche Grundwissenschaft</a:t>
            </a:r>
            <a:endParaRPr lang="de-AT" altLang="de-DE" dirty="0" smtClean="0"/>
          </a:p>
        </p:txBody>
      </p:sp>
      <p:sp>
        <p:nvSpPr>
          <p:cNvPr id="11267" name="Text Box 4"/>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1. Einleitung; Was ist psychoanalytische Sozialpsychologie?</a:t>
            </a:r>
          </a:p>
        </p:txBody>
      </p:sp>
      <p:sp>
        <p:nvSpPr>
          <p:cNvPr id="11268" name="Text Box 5"/>
          <p:cNvSpPr txBox="1">
            <a:spLocks noChangeArrowheads="1"/>
          </p:cNvSpPr>
          <p:nvPr/>
        </p:nvSpPr>
        <p:spPr bwMode="auto">
          <a:xfrm>
            <a:off x="0" y="6580188"/>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dirty="0">
                <a:cs typeface="Times New Roman" pitchFamily="18" charset="0"/>
              </a:rPr>
              <a:t>1. Einführung in die </a:t>
            </a:r>
            <a:r>
              <a:rPr lang="de-DE" altLang="de-DE" sz="1400" dirty="0" smtClean="0">
                <a:cs typeface="Times New Roman" pitchFamily="18" charset="0"/>
              </a:rPr>
              <a:t>Sozialpsychologie</a:t>
            </a:r>
            <a:endParaRPr lang="de-DE" altLang="de-DE" sz="1400" dirty="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4294967295"/>
          </p:nvPr>
        </p:nvSpPr>
        <p:spPr>
          <a:xfrm>
            <a:off x="468313" y="547688"/>
            <a:ext cx="8135937" cy="6121400"/>
          </a:xfrm>
        </p:spPr>
        <p:txBody>
          <a:bodyPr/>
          <a:lstStyle/>
          <a:p>
            <a:pPr marL="609600" indent="-609600" eaLnBrk="1" hangingPunct="1">
              <a:lnSpc>
                <a:spcPct val="90000"/>
              </a:lnSpc>
              <a:buFontTx/>
              <a:buAutoNum type="arabicPeriod"/>
            </a:pPr>
            <a:r>
              <a:rPr lang="de-AT" altLang="de-DE" sz="2700" dirty="0" smtClean="0"/>
              <a:t>Einführung in eine sozialwissenschaftlich orientierte Sozialpsychologie</a:t>
            </a:r>
          </a:p>
          <a:p>
            <a:pPr marL="609600" indent="-609600" eaLnBrk="1" hangingPunct="1">
              <a:lnSpc>
                <a:spcPct val="90000"/>
              </a:lnSpc>
              <a:buFontTx/>
              <a:buAutoNum type="arabicPeriod"/>
            </a:pPr>
            <a:r>
              <a:rPr lang="de-AT" altLang="de-DE" sz="2700" b="1" dirty="0" smtClean="0"/>
              <a:t>Einführendes zu Rassismus, Antisemitismus, Nationalismus</a:t>
            </a:r>
          </a:p>
          <a:p>
            <a:pPr marL="609600" indent="-609600" eaLnBrk="1" hangingPunct="1">
              <a:lnSpc>
                <a:spcPct val="90000"/>
              </a:lnSpc>
              <a:buFontTx/>
              <a:buAutoNum type="arabicPeriod"/>
            </a:pPr>
            <a:r>
              <a:rPr lang="de-AT" altLang="de-DE" sz="2700" dirty="0" smtClean="0"/>
              <a:t>Psychologische/psychoanalytische Annäherung</a:t>
            </a:r>
          </a:p>
          <a:p>
            <a:pPr marL="609600" indent="-609600" eaLnBrk="1" hangingPunct="1">
              <a:lnSpc>
                <a:spcPct val="90000"/>
              </a:lnSpc>
              <a:buFontTx/>
              <a:buAutoNum type="arabicPeriod"/>
            </a:pPr>
            <a:r>
              <a:rPr lang="de-AT" altLang="de-DE" sz="2700" dirty="0" smtClean="0"/>
              <a:t>Massenpsychologische Annäherung</a:t>
            </a:r>
          </a:p>
          <a:p>
            <a:pPr marL="609600" indent="-609600" eaLnBrk="1" hangingPunct="1">
              <a:lnSpc>
                <a:spcPct val="90000"/>
              </a:lnSpc>
              <a:buFontTx/>
              <a:buAutoNum type="arabicPeriod"/>
            </a:pPr>
            <a:r>
              <a:rPr lang="de-AT" altLang="de-DE" sz="2700" dirty="0" smtClean="0"/>
              <a:t>Grenzen (massen-)psychologischer Theorien: Rassismus und Antisemitismus als </a:t>
            </a:r>
            <a:r>
              <a:rPr lang="de-AT" altLang="de-DE" sz="2700" i="1" dirty="0" smtClean="0"/>
              <a:t>historische</a:t>
            </a:r>
            <a:r>
              <a:rPr lang="de-AT" altLang="de-DE" sz="2700" dirty="0" smtClean="0"/>
              <a:t> Phänomene</a:t>
            </a:r>
          </a:p>
          <a:p>
            <a:pPr marL="609600" indent="-609600" eaLnBrk="1" hangingPunct="1">
              <a:lnSpc>
                <a:spcPct val="90000"/>
              </a:lnSpc>
              <a:buFontTx/>
              <a:buAutoNum type="arabicPeriod"/>
            </a:pPr>
            <a:r>
              <a:rPr lang="de-AT" altLang="de-DE" sz="2700" dirty="0" smtClean="0"/>
              <a:t>Zur </a:t>
            </a:r>
            <a:r>
              <a:rPr lang="de-AT" altLang="de-DE" sz="2700" dirty="0" smtClean="0"/>
              <a:t>Asylthematik und </a:t>
            </a:r>
            <a:r>
              <a:rPr lang="de-AT" altLang="de-DE" sz="2700" dirty="0" err="1" smtClean="0"/>
              <a:t>MuslimInnenfeindschaft</a:t>
            </a:r>
            <a:endParaRPr lang="de-DE" altLang="de-DE" sz="2700" dirty="0" smtClean="0"/>
          </a:p>
          <a:p>
            <a:pPr marL="609600" indent="-609600" eaLnBrk="1" hangingPunct="1">
              <a:lnSpc>
                <a:spcPct val="90000"/>
              </a:lnSpc>
              <a:buFontTx/>
              <a:buAutoNum type="arabicPeriod"/>
            </a:pPr>
            <a:r>
              <a:rPr lang="de-AT" altLang="de-DE" sz="2700" dirty="0" smtClean="0"/>
              <a:t>Zusammenfassung</a:t>
            </a:r>
          </a:p>
        </p:txBody>
      </p:sp>
    </p:spTree>
    <p:extLst>
      <p:ext uri="{BB962C8B-B14F-4D97-AF65-F5344CB8AC3E}">
        <p14:creationId xmlns:p14="http://schemas.microsoft.com/office/powerpoint/2010/main" val="12281098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idx="4294967295"/>
          </p:nvPr>
        </p:nvSpPr>
        <p:spPr>
          <a:xfrm>
            <a:off x="519113" y="692150"/>
            <a:ext cx="8229600" cy="5434013"/>
          </a:xfrm>
        </p:spPr>
        <p:txBody>
          <a:bodyPr/>
          <a:lstStyle/>
          <a:p>
            <a:pPr marL="0" indent="0" eaLnBrk="1" hangingPunct="1">
              <a:buFontTx/>
              <a:buNone/>
            </a:pPr>
            <a:r>
              <a:rPr lang="de-AT" altLang="de-DE" u="sng" smtClean="0"/>
              <a:t>Verschiedene Begriffe und Formen von Rassismus, Antisemitismus und Nationalismus?</a:t>
            </a:r>
            <a:endParaRPr lang="de-AT" altLang="de-DE" smtClean="0"/>
          </a:p>
        </p:txBody>
      </p:sp>
      <p:sp>
        <p:nvSpPr>
          <p:cNvPr id="14339" name="Text Box 3"/>
          <p:cNvSpPr txBox="1">
            <a:spLocks noChangeArrowheads="1"/>
          </p:cNvSpPr>
          <p:nvPr/>
        </p:nvSpPr>
        <p:spPr bwMode="auto">
          <a:xfrm>
            <a:off x="-36513" y="6577013"/>
            <a:ext cx="9180513" cy="30797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Einführendes zu </a:t>
            </a:r>
            <a:r>
              <a:rPr lang="de-AT" altLang="de-DE" sz="1400">
                <a:cs typeface="Times New Roman" pitchFamily="18" charset="0"/>
              </a:rPr>
              <a:t>Rassismus, Antisemitismus, Nationalismus</a:t>
            </a:r>
            <a:endParaRPr lang="de-DE" altLang="de-DE" sz="140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4294967295"/>
          </p:nvPr>
        </p:nvSpPr>
        <p:spPr>
          <a:xfrm>
            <a:off x="539552" y="116632"/>
            <a:ext cx="8229600" cy="5434013"/>
          </a:xfrm>
        </p:spPr>
        <p:txBody>
          <a:bodyPr/>
          <a:lstStyle/>
          <a:p>
            <a:pPr eaLnBrk="1" hangingPunct="1">
              <a:buFontTx/>
              <a:buNone/>
            </a:pPr>
            <a:r>
              <a:rPr lang="de-AT" altLang="de-DE" sz="2500" u="sng" dirty="0" smtClean="0"/>
              <a:t>Wieso spezifischer Fokus auf Antisemitismus?</a:t>
            </a:r>
          </a:p>
          <a:p>
            <a:pPr eaLnBrk="1" hangingPunct="1">
              <a:buFontTx/>
              <a:buChar char="-"/>
            </a:pPr>
            <a:r>
              <a:rPr lang="de-AT" altLang="de-DE" sz="2500" dirty="0" smtClean="0"/>
              <a:t>Historischer Bezugspunkt der sozialpsychologischen Vorurteils-Studien: Völkische Bewegungen des 19./20. Jh. </a:t>
            </a:r>
            <a:r>
              <a:rPr lang="de-AT" altLang="de-DE" sz="2500" dirty="0"/>
              <a:t>u</a:t>
            </a:r>
            <a:r>
              <a:rPr lang="de-AT" altLang="de-DE" sz="2500" dirty="0" smtClean="0"/>
              <a:t>nd v.a. Nationalsozialismus</a:t>
            </a:r>
          </a:p>
          <a:p>
            <a:pPr eaLnBrk="1" hangingPunct="1">
              <a:buFontTx/>
              <a:buChar char="-"/>
            </a:pPr>
            <a:r>
              <a:rPr lang="de-AT" altLang="de-DE" sz="2500" dirty="0" smtClean="0"/>
              <a:t>Antisemitische Verschwörungstheorien zeigen sehr deutlich irrationales projektives Moment</a:t>
            </a:r>
          </a:p>
          <a:p>
            <a:pPr eaLnBrk="1" hangingPunct="1">
              <a:buFontTx/>
              <a:buChar char="-"/>
            </a:pPr>
            <a:r>
              <a:rPr lang="de-AT" altLang="de-DE" sz="2500" dirty="0" smtClean="0"/>
              <a:t>Antisemitismus besonders widersprüchlich, weil sich hier der Rassismus gegen Ohnmächtige und eine Rebellion gegen </a:t>
            </a:r>
            <a:r>
              <a:rPr lang="de-AT" altLang="de-DE" sz="2500" u="sng" dirty="0" smtClean="0"/>
              <a:t>vermeintlich</a:t>
            </a:r>
            <a:r>
              <a:rPr lang="de-AT" altLang="de-DE" sz="2500" dirty="0" smtClean="0"/>
              <a:t> Mächtige treffen</a:t>
            </a:r>
          </a:p>
          <a:p>
            <a:pPr eaLnBrk="1" hangingPunct="1">
              <a:buFontTx/>
              <a:buChar char="-"/>
            </a:pPr>
            <a:r>
              <a:rPr lang="de-AT" altLang="de-DE" sz="2500" dirty="0" smtClean="0"/>
              <a:t>Sekundärer Antisemitismus zeigt sehr anschaulich Verzahnung von Lebens-, Familien- und Gesellschaftsgeschichte</a:t>
            </a:r>
          </a:p>
          <a:p>
            <a:pPr marL="0" indent="0" eaLnBrk="1" hangingPunct="1">
              <a:buNone/>
            </a:pPr>
            <a:endParaRPr lang="de-AT" altLang="de-DE" sz="1000" dirty="0"/>
          </a:p>
          <a:p>
            <a:pPr marL="0" indent="0" eaLnBrk="1" hangingPunct="1">
              <a:buNone/>
            </a:pPr>
            <a:r>
              <a:rPr lang="de-AT" altLang="de-DE" sz="2500" dirty="0" smtClean="0"/>
              <a:t>Schwierigkeit einer heutigen Auseinandersetzung aber: Antisemitismus als offener nicht mehr so unmittelbar sichtbar.</a:t>
            </a:r>
          </a:p>
        </p:txBody>
      </p:sp>
      <p:sp>
        <p:nvSpPr>
          <p:cNvPr id="15363"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Einführendes zum Antisemitismus</a:t>
            </a:r>
          </a:p>
        </p:txBody>
      </p:sp>
      <p:sp>
        <p:nvSpPr>
          <p:cNvPr id="15364" name="Text Box 3"/>
          <p:cNvSpPr txBox="1">
            <a:spLocks noChangeArrowheads="1"/>
          </p:cNvSpPr>
          <p:nvPr/>
        </p:nvSpPr>
        <p:spPr bwMode="auto">
          <a:xfrm>
            <a:off x="-36513" y="6577013"/>
            <a:ext cx="9180513" cy="30797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Einführendes zu </a:t>
            </a:r>
            <a:r>
              <a:rPr lang="de-AT" altLang="de-DE" sz="1400">
                <a:cs typeface="Times New Roman" pitchFamily="18" charset="0"/>
              </a:rPr>
              <a:t>Rassismus, Antisemitismus, Nationalismus</a:t>
            </a:r>
            <a:endParaRPr lang="de-DE" altLang="de-DE" sz="140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4294967295"/>
          </p:nvPr>
        </p:nvSpPr>
        <p:spPr>
          <a:xfrm>
            <a:off x="519113" y="803275"/>
            <a:ext cx="8229600" cy="5434013"/>
          </a:xfrm>
        </p:spPr>
        <p:txBody>
          <a:bodyPr/>
          <a:lstStyle/>
          <a:p>
            <a:pPr eaLnBrk="1" hangingPunct="1">
              <a:buFontTx/>
              <a:buNone/>
            </a:pPr>
            <a:r>
              <a:rPr lang="de-AT" altLang="de-DE" u="sng" smtClean="0"/>
              <a:t>Rassistische/antisemitische Bilder</a:t>
            </a:r>
          </a:p>
          <a:p>
            <a:pPr eaLnBrk="1" hangingPunct="1">
              <a:buFontTx/>
              <a:buChar char="-"/>
            </a:pPr>
            <a:r>
              <a:rPr lang="de-AT" altLang="de-DE" smtClean="0"/>
              <a:t>Was sehen Sie auf diesem Bild? </a:t>
            </a:r>
          </a:p>
          <a:p>
            <a:pPr eaLnBrk="1" hangingPunct="1">
              <a:buFontTx/>
              <a:buChar char="-"/>
            </a:pPr>
            <a:r>
              <a:rPr lang="de-AT" altLang="de-DE" smtClean="0"/>
              <a:t>Was will es uns sagen? </a:t>
            </a:r>
          </a:p>
          <a:p>
            <a:pPr eaLnBrk="1" hangingPunct="1">
              <a:buFontTx/>
              <a:buChar char="-"/>
            </a:pPr>
            <a:r>
              <a:rPr lang="de-AT" altLang="de-DE" smtClean="0"/>
              <a:t>Was für Assoziationen weckt es? </a:t>
            </a:r>
          </a:p>
          <a:p>
            <a:pPr eaLnBrk="1" hangingPunct="1">
              <a:buFontTx/>
              <a:buChar char="-"/>
            </a:pPr>
            <a:r>
              <a:rPr lang="de-AT" altLang="de-DE" smtClean="0"/>
              <a:t>Auf was für Bilder aus anderen Zusammenhängen greift es zurück? </a:t>
            </a:r>
          </a:p>
          <a:p>
            <a:pPr eaLnBrk="1" hangingPunct="1">
              <a:buFontTx/>
              <a:buChar char="-"/>
            </a:pPr>
            <a:r>
              <a:rPr lang="de-AT" altLang="de-DE" smtClean="0"/>
              <a:t>Was für Gefühle löst es aus?</a:t>
            </a:r>
            <a:endParaRPr lang="de-DE" altLang="de-DE" b="1" smtClean="0"/>
          </a:p>
        </p:txBody>
      </p:sp>
      <p:sp>
        <p:nvSpPr>
          <p:cNvPr id="16387"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Einführendes zum Antisemitismus</a:t>
            </a:r>
          </a:p>
        </p:txBody>
      </p:sp>
      <p:sp>
        <p:nvSpPr>
          <p:cNvPr id="16388" name="Text Box 3"/>
          <p:cNvSpPr txBox="1">
            <a:spLocks noChangeArrowheads="1"/>
          </p:cNvSpPr>
          <p:nvPr/>
        </p:nvSpPr>
        <p:spPr bwMode="auto">
          <a:xfrm>
            <a:off x="-36513" y="6577013"/>
            <a:ext cx="9180513" cy="30797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Einführendes zu </a:t>
            </a:r>
            <a:r>
              <a:rPr lang="de-AT" altLang="de-DE" sz="1400">
                <a:cs typeface="Times New Roman" pitchFamily="18" charset="0"/>
              </a:rPr>
              <a:t>Rassismus, Antisemitismus, Nationalismus</a:t>
            </a:r>
            <a:endParaRPr lang="de-DE" altLang="de-DE" sz="140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4294967295"/>
          </p:nvPr>
        </p:nvSpPr>
        <p:spPr>
          <a:xfrm>
            <a:off x="519113" y="82550"/>
            <a:ext cx="8229600" cy="5434013"/>
          </a:xfrm>
        </p:spPr>
        <p:txBody>
          <a:bodyPr/>
          <a:lstStyle/>
          <a:p>
            <a:pPr eaLnBrk="1" hangingPunct="1">
              <a:buFontTx/>
              <a:buNone/>
              <a:defRPr/>
            </a:pPr>
            <a:endParaRPr lang="de-AT" sz="2800" dirty="0" smtClean="0"/>
          </a:p>
          <a:p>
            <a:pPr eaLnBrk="1" hangingPunct="1">
              <a:buFontTx/>
              <a:buNone/>
              <a:defRPr/>
            </a:pPr>
            <a:endParaRPr lang="de-AT" sz="2800" dirty="0" smtClean="0"/>
          </a:p>
          <a:p>
            <a:pPr eaLnBrk="1" hangingPunct="1">
              <a:buFontTx/>
              <a:buNone/>
              <a:defRPr/>
            </a:pPr>
            <a:endParaRPr lang="de-AT" sz="2800" dirty="0" smtClean="0"/>
          </a:p>
          <a:p>
            <a:pPr eaLnBrk="1" hangingPunct="1">
              <a:buFontTx/>
              <a:buNone/>
              <a:defRPr/>
            </a:pPr>
            <a:endParaRPr lang="de-AT" sz="2800" dirty="0" smtClean="0"/>
          </a:p>
          <a:p>
            <a:pPr eaLnBrk="1" hangingPunct="1">
              <a:buFontTx/>
              <a:buNone/>
              <a:defRPr/>
            </a:pPr>
            <a:endParaRPr lang="de-AT" sz="2800" dirty="0" smtClean="0"/>
          </a:p>
          <a:p>
            <a:pPr eaLnBrk="1" hangingPunct="1">
              <a:buFontTx/>
              <a:buNone/>
              <a:defRPr/>
            </a:pPr>
            <a:endParaRPr lang="de-AT" sz="2800" dirty="0" smtClean="0"/>
          </a:p>
          <a:p>
            <a:pPr eaLnBrk="1" hangingPunct="1">
              <a:buFontTx/>
              <a:buNone/>
              <a:defRPr/>
            </a:pPr>
            <a:endParaRPr lang="de-AT" sz="2800" dirty="0" smtClean="0"/>
          </a:p>
          <a:p>
            <a:pPr eaLnBrk="1" hangingPunct="1">
              <a:buFontTx/>
              <a:buNone/>
              <a:defRPr/>
            </a:pPr>
            <a:endParaRPr lang="de-AT" sz="2800" dirty="0" smtClean="0"/>
          </a:p>
          <a:p>
            <a:pPr marL="0" indent="0" eaLnBrk="1" hangingPunct="1">
              <a:buFontTx/>
              <a:buNone/>
              <a:defRPr/>
            </a:pPr>
            <a:endParaRPr lang="de-AT" sz="2000" dirty="0" smtClean="0"/>
          </a:p>
          <a:p>
            <a:pPr marL="0" indent="0" eaLnBrk="1" hangingPunct="1">
              <a:buFontTx/>
              <a:buNone/>
              <a:defRPr/>
            </a:pPr>
            <a:endParaRPr lang="de-AT" sz="1500" dirty="0" smtClean="0"/>
          </a:p>
          <a:p>
            <a:pPr marL="0" indent="0" eaLnBrk="1" hangingPunct="1">
              <a:buFontTx/>
              <a:buNone/>
              <a:defRPr/>
            </a:pPr>
            <a:endParaRPr lang="de-DE" sz="2100" b="1" dirty="0"/>
          </a:p>
        </p:txBody>
      </p:sp>
      <p:sp>
        <p:nvSpPr>
          <p:cNvPr id="17411"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Einführendes zum Antisemitismus</a:t>
            </a:r>
          </a:p>
        </p:txBody>
      </p:sp>
      <p:sp>
        <p:nvSpPr>
          <p:cNvPr id="17412" name="Text Box 3"/>
          <p:cNvSpPr txBox="1">
            <a:spLocks noChangeArrowheads="1"/>
          </p:cNvSpPr>
          <p:nvPr/>
        </p:nvSpPr>
        <p:spPr bwMode="auto">
          <a:xfrm>
            <a:off x="-36513" y="6577013"/>
            <a:ext cx="9180513" cy="30797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Einführendes zu </a:t>
            </a:r>
            <a:r>
              <a:rPr lang="de-AT" altLang="de-DE" sz="1400">
                <a:cs typeface="Times New Roman" pitchFamily="18" charset="0"/>
              </a:rPr>
              <a:t>Rassismus, Antisemitismus, Nationalismus</a:t>
            </a:r>
            <a:endParaRPr lang="de-DE" altLang="de-DE" sz="1400">
              <a:cs typeface="Times New Roman" pitchFamily="18" charset="0"/>
            </a:endParaRPr>
          </a:p>
        </p:txBody>
      </p:sp>
      <p:pic>
        <p:nvPicPr>
          <p:cNvPr id="17413" name="Grafi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537" y="457992"/>
            <a:ext cx="8353176" cy="545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4294967295"/>
          </p:nvPr>
        </p:nvSpPr>
        <p:spPr>
          <a:xfrm>
            <a:off x="519113" y="82550"/>
            <a:ext cx="8229600" cy="5434013"/>
          </a:xfrm>
        </p:spPr>
        <p:txBody>
          <a:bodyPr/>
          <a:lstStyle/>
          <a:p>
            <a:pPr eaLnBrk="1" hangingPunct="1">
              <a:buFontTx/>
              <a:buNone/>
              <a:defRPr/>
            </a:pPr>
            <a:endParaRPr lang="de-AT" sz="2800" dirty="0" smtClean="0"/>
          </a:p>
          <a:p>
            <a:pPr eaLnBrk="1" hangingPunct="1">
              <a:buFontTx/>
              <a:buNone/>
              <a:defRPr/>
            </a:pPr>
            <a:endParaRPr lang="de-AT" sz="2800" dirty="0" smtClean="0"/>
          </a:p>
          <a:p>
            <a:pPr eaLnBrk="1" hangingPunct="1">
              <a:buFontTx/>
              <a:buNone/>
              <a:defRPr/>
            </a:pPr>
            <a:endParaRPr lang="de-AT" sz="2800" dirty="0" smtClean="0"/>
          </a:p>
          <a:p>
            <a:pPr eaLnBrk="1" hangingPunct="1">
              <a:buFontTx/>
              <a:buNone/>
              <a:defRPr/>
            </a:pPr>
            <a:endParaRPr lang="de-AT" sz="2800" dirty="0" smtClean="0"/>
          </a:p>
          <a:p>
            <a:pPr eaLnBrk="1" hangingPunct="1">
              <a:buFontTx/>
              <a:buNone/>
              <a:defRPr/>
            </a:pPr>
            <a:endParaRPr lang="de-AT" sz="2800" dirty="0" smtClean="0"/>
          </a:p>
          <a:p>
            <a:pPr eaLnBrk="1" hangingPunct="1">
              <a:buFontTx/>
              <a:buNone/>
              <a:defRPr/>
            </a:pPr>
            <a:endParaRPr lang="de-AT" sz="2800" dirty="0" smtClean="0"/>
          </a:p>
          <a:p>
            <a:pPr eaLnBrk="1" hangingPunct="1">
              <a:buFontTx/>
              <a:buNone/>
              <a:defRPr/>
            </a:pPr>
            <a:endParaRPr lang="de-AT" sz="2800" dirty="0" smtClean="0"/>
          </a:p>
          <a:p>
            <a:pPr eaLnBrk="1" hangingPunct="1">
              <a:buFontTx/>
              <a:buNone/>
              <a:defRPr/>
            </a:pPr>
            <a:endParaRPr lang="de-AT" sz="2800" dirty="0" smtClean="0"/>
          </a:p>
          <a:p>
            <a:pPr marL="0" indent="0" eaLnBrk="1" hangingPunct="1">
              <a:buFontTx/>
              <a:buNone/>
              <a:defRPr/>
            </a:pPr>
            <a:endParaRPr lang="de-AT" sz="2000" dirty="0" smtClean="0"/>
          </a:p>
          <a:p>
            <a:pPr marL="0" indent="0" eaLnBrk="1" hangingPunct="1">
              <a:buFontTx/>
              <a:buNone/>
              <a:defRPr/>
            </a:pPr>
            <a:endParaRPr lang="de-AT" sz="1000" dirty="0" smtClean="0"/>
          </a:p>
        </p:txBody>
      </p:sp>
      <p:sp>
        <p:nvSpPr>
          <p:cNvPr id="18435"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Einführendes zum Antisemitismus</a:t>
            </a:r>
          </a:p>
        </p:txBody>
      </p:sp>
      <p:sp>
        <p:nvSpPr>
          <p:cNvPr id="18436" name="Text Box 3"/>
          <p:cNvSpPr txBox="1">
            <a:spLocks noChangeArrowheads="1"/>
          </p:cNvSpPr>
          <p:nvPr/>
        </p:nvSpPr>
        <p:spPr bwMode="auto">
          <a:xfrm>
            <a:off x="-36513" y="6577013"/>
            <a:ext cx="9180513" cy="30797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Einführendes zu </a:t>
            </a:r>
            <a:r>
              <a:rPr lang="de-AT" altLang="de-DE" sz="1400">
                <a:cs typeface="Times New Roman" pitchFamily="18" charset="0"/>
              </a:rPr>
              <a:t>Rassismus, Antisemitismus, Nationalismus</a:t>
            </a:r>
            <a:endParaRPr lang="de-DE" altLang="de-DE" sz="1400">
              <a:cs typeface="Times New Roman" pitchFamily="18" charset="0"/>
            </a:endParaRPr>
          </a:p>
        </p:txBody>
      </p:sp>
      <p:pic>
        <p:nvPicPr>
          <p:cNvPr id="18437" name="Grafi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222375"/>
            <a:ext cx="3006725" cy="429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Grafik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51275" y="573088"/>
            <a:ext cx="4897438" cy="264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Grafik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67175" y="3284538"/>
            <a:ext cx="4359275" cy="280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Einführendes zum Antisemitismus</a:t>
            </a:r>
          </a:p>
        </p:txBody>
      </p:sp>
      <p:sp>
        <p:nvSpPr>
          <p:cNvPr id="19459" name="Text Box 3"/>
          <p:cNvSpPr txBox="1">
            <a:spLocks noChangeArrowheads="1"/>
          </p:cNvSpPr>
          <p:nvPr/>
        </p:nvSpPr>
        <p:spPr bwMode="auto">
          <a:xfrm>
            <a:off x="-36513" y="6577013"/>
            <a:ext cx="9180513" cy="30797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Einführendes zu </a:t>
            </a:r>
            <a:r>
              <a:rPr lang="de-AT" altLang="de-DE" sz="1400">
                <a:cs typeface="Times New Roman" pitchFamily="18" charset="0"/>
              </a:rPr>
              <a:t>Rassismus, Antisemitismus, Nationalismus</a:t>
            </a:r>
            <a:endParaRPr lang="de-DE" altLang="de-DE" sz="1400">
              <a:cs typeface="Times New Roman" pitchFamily="18" charset="0"/>
            </a:endParaRPr>
          </a:p>
        </p:txBody>
      </p:sp>
      <p:pic>
        <p:nvPicPr>
          <p:cNvPr id="19460" name="Grafi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59338" y="1025525"/>
            <a:ext cx="3313112" cy="439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Grafik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27088" y="1052513"/>
            <a:ext cx="3168650" cy="442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3"/>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Einführendes zum Antisemitismus</a:t>
            </a:r>
          </a:p>
        </p:txBody>
      </p:sp>
      <p:sp>
        <p:nvSpPr>
          <p:cNvPr id="20483" name="Text Box 3"/>
          <p:cNvSpPr txBox="1">
            <a:spLocks noChangeArrowheads="1"/>
          </p:cNvSpPr>
          <p:nvPr/>
        </p:nvSpPr>
        <p:spPr bwMode="auto">
          <a:xfrm>
            <a:off x="-36513" y="6577013"/>
            <a:ext cx="9180513" cy="30797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Einführendes zu </a:t>
            </a:r>
            <a:r>
              <a:rPr lang="de-AT" altLang="de-DE" sz="1400">
                <a:cs typeface="Times New Roman" pitchFamily="18" charset="0"/>
              </a:rPr>
              <a:t>Rassismus, Antisemitismus, Nationalismus</a:t>
            </a:r>
            <a:endParaRPr lang="de-DE" altLang="de-DE" sz="1400">
              <a:cs typeface="Times New Roman" pitchFamily="18" charset="0"/>
            </a:endParaRPr>
          </a:p>
        </p:txBody>
      </p:sp>
      <p:pic>
        <p:nvPicPr>
          <p:cNvPr id="20484" name="Grafi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40050" y="1150938"/>
            <a:ext cx="3144838" cy="422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4294967295"/>
          </p:nvPr>
        </p:nvSpPr>
        <p:spPr>
          <a:xfrm>
            <a:off x="468313" y="547688"/>
            <a:ext cx="8135937" cy="6121400"/>
          </a:xfrm>
        </p:spPr>
        <p:txBody>
          <a:bodyPr/>
          <a:lstStyle/>
          <a:p>
            <a:pPr marL="609600" indent="-609600" eaLnBrk="1" hangingPunct="1">
              <a:lnSpc>
                <a:spcPct val="90000"/>
              </a:lnSpc>
              <a:buFontTx/>
              <a:buAutoNum type="arabicPeriod"/>
            </a:pPr>
            <a:r>
              <a:rPr lang="de-AT" altLang="de-DE" sz="2700" dirty="0" smtClean="0"/>
              <a:t>Einführung in eine sozialwissenschaftlich orientierte Sozialpsychologie</a:t>
            </a:r>
          </a:p>
          <a:p>
            <a:pPr marL="609600" indent="-609600" eaLnBrk="1" hangingPunct="1">
              <a:lnSpc>
                <a:spcPct val="90000"/>
              </a:lnSpc>
              <a:buFontTx/>
              <a:buAutoNum type="arabicPeriod"/>
            </a:pPr>
            <a:r>
              <a:rPr lang="de-AT" altLang="de-DE" sz="2700" dirty="0" smtClean="0"/>
              <a:t>Einführendes zu Rassismus, Antisemitismus, Nationalismus</a:t>
            </a:r>
          </a:p>
          <a:p>
            <a:pPr marL="609600" indent="-609600" eaLnBrk="1" hangingPunct="1">
              <a:lnSpc>
                <a:spcPct val="90000"/>
              </a:lnSpc>
              <a:buFontTx/>
              <a:buAutoNum type="arabicPeriod"/>
            </a:pPr>
            <a:r>
              <a:rPr lang="de-AT" altLang="de-DE" sz="2700" dirty="0" smtClean="0"/>
              <a:t>Psychologische/psychoanalytische Annäherung</a:t>
            </a:r>
          </a:p>
          <a:p>
            <a:pPr marL="609600" indent="-609600" eaLnBrk="1" hangingPunct="1">
              <a:lnSpc>
                <a:spcPct val="90000"/>
              </a:lnSpc>
              <a:buFontTx/>
              <a:buAutoNum type="arabicPeriod"/>
            </a:pPr>
            <a:r>
              <a:rPr lang="de-AT" altLang="de-DE" sz="2700" dirty="0" smtClean="0"/>
              <a:t>Massenpsychologische Annäherung</a:t>
            </a:r>
          </a:p>
          <a:p>
            <a:pPr marL="609600" indent="-609600" eaLnBrk="1" hangingPunct="1">
              <a:lnSpc>
                <a:spcPct val="90000"/>
              </a:lnSpc>
              <a:buFontTx/>
              <a:buAutoNum type="arabicPeriod"/>
            </a:pPr>
            <a:r>
              <a:rPr lang="de-AT" altLang="de-DE" sz="2700" dirty="0" smtClean="0"/>
              <a:t>Grenzen (massen-)psychologischer Theorien: Rassismus und Antisemitismus als </a:t>
            </a:r>
            <a:r>
              <a:rPr lang="de-AT" altLang="de-DE" sz="2700" i="1" dirty="0" smtClean="0"/>
              <a:t>historische</a:t>
            </a:r>
            <a:r>
              <a:rPr lang="de-AT" altLang="de-DE" sz="2700" dirty="0" smtClean="0"/>
              <a:t> Phänomene</a:t>
            </a:r>
          </a:p>
          <a:p>
            <a:pPr marL="609600" indent="-609600" eaLnBrk="1" hangingPunct="1">
              <a:lnSpc>
                <a:spcPct val="90000"/>
              </a:lnSpc>
              <a:buFontTx/>
              <a:buAutoNum type="arabicPeriod"/>
            </a:pPr>
            <a:r>
              <a:rPr lang="de-AT" altLang="de-DE" sz="2700" dirty="0" smtClean="0"/>
              <a:t>Zur </a:t>
            </a:r>
            <a:r>
              <a:rPr lang="de-AT" altLang="de-DE" sz="2700" dirty="0" smtClean="0"/>
              <a:t>Asylthematik und </a:t>
            </a:r>
            <a:r>
              <a:rPr lang="de-AT" altLang="de-DE" sz="2700" dirty="0" err="1" smtClean="0"/>
              <a:t>MuslimInnenfeindschaft</a:t>
            </a:r>
            <a:endParaRPr lang="de-DE" altLang="de-DE" sz="2700" dirty="0" smtClean="0"/>
          </a:p>
          <a:p>
            <a:pPr marL="609600" indent="-609600" eaLnBrk="1" hangingPunct="1">
              <a:lnSpc>
                <a:spcPct val="90000"/>
              </a:lnSpc>
              <a:buFontTx/>
              <a:buAutoNum type="arabicPeriod"/>
            </a:pPr>
            <a:r>
              <a:rPr lang="de-AT" altLang="de-DE" sz="2700" dirty="0" smtClean="0"/>
              <a:t>Zusammenfassung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4294967295"/>
          </p:nvPr>
        </p:nvSpPr>
        <p:spPr>
          <a:xfrm>
            <a:off x="519113" y="692150"/>
            <a:ext cx="8229600" cy="5434013"/>
          </a:xfrm>
        </p:spPr>
        <p:txBody>
          <a:bodyPr/>
          <a:lstStyle/>
          <a:p>
            <a:pPr marL="0" indent="0" eaLnBrk="1" hangingPunct="1">
              <a:buFontTx/>
              <a:buNone/>
              <a:defRPr/>
            </a:pPr>
            <a:r>
              <a:rPr lang="de-AT" dirty="0" smtClean="0">
                <a:sym typeface="Wingdings" pitchFamily="2" charset="2"/>
              </a:rPr>
              <a:t> </a:t>
            </a:r>
            <a:r>
              <a:rPr lang="de-AT" dirty="0" smtClean="0"/>
              <a:t>Bilder zeigen u.a.:</a:t>
            </a:r>
          </a:p>
          <a:p>
            <a:pPr eaLnBrk="1" hangingPunct="1">
              <a:buFontTx/>
              <a:buChar char="-"/>
              <a:defRPr/>
            </a:pPr>
            <a:r>
              <a:rPr lang="de-AT" dirty="0" smtClean="0"/>
              <a:t>Widersprüchlichkeit und Hartnäckigkeit der Bilder: es sind Konstruktionen und sie haben (unbewusste) psychische Funktion</a:t>
            </a:r>
          </a:p>
          <a:p>
            <a:pPr eaLnBrk="1" hangingPunct="1">
              <a:buFontTx/>
              <a:buChar char="-"/>
              <a:defRPr/>
            </a:pPr>
            <a:r>
              <a:rPr lang="de-AT" dirty="0" smtClean="0"/>
              <a:t>Bilder trotzdem offen für Anpassungen an neue Situationen und Veränderung der Projizierenden</a:t>
            </a:r>
          </a:p>
          <a:p>
            <a:pPr eaLnBrk="1" hangingPunct="1">
              <a:buFontTx/>
              <a:buChar char="-"/>
              <a:defRPr/>
            </a:pPr>
            <a:r>
              <a:rPr lang="de-AT" dirty="0"/>
              <a:t>Konstruktion des Eigenen und des Anderen sind ineinander verwoben</a:t>
            </a:r>
            <a:endParaRPr lang="de-AT" dirty="0" smtClean="0"/>
          </a:p>
        </p:txBody>
      </p:sp>
      <p:sp>
        <p:nvSpPr>
          <p:cNvPr id="21507" name="Text Box 6"/>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Was ist Antisemitismus?</a:t>
            </a:r>
          </a:p>
        </p:txBody>
      </p:sp>
      <p:sp>
        <p:nvSpPr>
          <p:cNvPr id="21508" name="Text Box 3"/>
          <p:cNvSpPr txBox="1">
            <a:spLocks noChangeArrowheads="1"/>
          </p:cNvSpPr>
          <p:nvPr/>
        </p:nvSpPr>
        <p:spPr bwMode="auto">
          <a:xfrm>
            <a:off x="-36513" y="6577013"/>
            <a:ext cx="9180513" cy="30797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Einführendes zu </a:t>
            </a:r>
            <a:r>
              <a:rPr lang="de-AT" altLang="de-DE" sz="1400">
                <a:cs typeface="Times New Roman" pitchFamily="18" charset="0"/>
              </a:rPr>
              <a:t>Rassismus, Antisemitismus, Nationalismus</a:t>
            </a:r>
            <a:endParaRPr lang="de-DE" altLang="de-DE" sz="140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4294967295"/>
          </p:nvPr>
        </p:nvSpPr>
        <p:spPr>
          <a:xfrm>
            <a:off x="519113" y="692150"/>
            <a:ext cx="8229600" cy="5434013"/>
          </a:xfrm>
        </p:spPr>
        <p:txBody>
          <a:bodyPr/>
          <a:lstStyle/>
          <a:p>
            <a:pPr marL="0" indent="0" eaLnBrk="1" hangingPunct="1">
              <a:buFontTx/>
              <a:buNone/>
            </a:pPr>
            <a:r>
              <a:rPr lang="de-AT" altLang="de-DE" sz="3000" smtClean="0"/>
              <a:t>"Nationalismus hat eine zweifache gesellschaftliche Funktion: Er ist Abwehr- und Integrationsideologie zugleich. Als kollektiv einigende Phantasie gibt die nationalistische Vorstellung von der Nation einem gestärkten Wir-Gefühl Ausdruck und hat emotionale Qualitäten, welche die nicht-rationalen Bedürfnisse des Menschen kanalisieren und befriedigen können. Sie baut diejenigen, die sich mit ihr identifizieren, narzißtisch auf." (Bohleber 1992: 149)</a:t>
            </a:r>
          </a:p>
        </p:txBody>
      </p:sp>
      <p:sp>
        <p:nvSpPr>
          <p:cNvPr id="22531" name="Text Box 6"/>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Was ist Antisemitismus?</a:t>
            </a:r>
          </a:p>
        </p:txBody>
      </p:sp>
      <p:sp>
        <p:nvSpPr>
          <p:cNvPr id="22532" name="Text Box 3"/>
          <p:cNvSpPr txBox="1">
            <a:spLocks noChangeArrowheads="1"/>
          </p:cNvSpPr>
          <p:nvPr/>
        </p:nvSpPr>
        <p:spPr bwMode="auto">
          <a:xfrm>
            <a:off x="-36513" y="6577013"/>
            <a:ext cx="9180513" cy="30797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Einführendes zu </a:t>
            </a:r>
            <a:r>
              <a:rPr lang="de-AT" altLang="de-DE" sz="1400">
                <a:cs typeface="Times New Roman" pitchFamily="18" charset="0"/>
              </a:rPr>
              <a:t>Rassismus, Antisemitismus, Nationalismus</a:t>
            </a:r>
            <a:endParaRPr lang="de-DE" altLang="de-DE" sz="140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4294967295"/>
          </p:nvPr>
        </p:nvSpPr>
        <p:spPr>
          <a:xfrm>
            <a:off x="519113" y="404813"/>
            <a:ext cx="8229600" cy="5721350"/>
          </a:xfrm>
        </p:spPr>
        <p:txBody>
          <a:bodyPr/>
          <a:lstStyle/>
          <a:p>
            <a:pPr marL="0" indent="0" eaLnBrk="1" hangingPunct="1">
              <a:lnSpc>
                <a:spcPct val="90000"/>
              </a:lnSpc>
              <a:buFontTx/>
              <a:buNone/>
            </a:pPr>
            <a:r>
              <a:rPr lang="de-AT" altLang="de-DE" sz="2800" smtClean="0"/>
              <a:t>„Der andersartige Fremde stellt diese Allmacht infrage, weshalb das Anderssein des Fremden bekämpft werden muß, und zwar nicht wegen des Fremden selbst, sondern weil eigene Vorstellungen von Identität und Integrität gesichert werden müssen. So finden wir psychodynamisch im Kern von Fremdenhaß und Nationalismus mächtige Vorstellungen von Reinheit, Ganzheit, Unversehrtheit und ununterschiedenem Einssein. Diese sind deshalb so dominant, weil sie der Abwehr von Phantasien und Ängsten über Versehrtheit, Beschädigung und Begrenztheit, Trennung und Ausstoßung dienen.“</a:t>
            </a:r>
            <a:br>
              <a:rPr lang="de-AT" altLang="de-DE" sz="2800" smtClean="0"/>
            </a:br>
            <a:r>
              <a:rPr lang="de-AT" altLang="de-DE" sz="2800" smtClean="0"/>
              <a:t>(Bohleber 1992: 163)</a:t>
            </a:r>
          </a:p>
        </p:txBody>
      </p:sp>
      <p:sp>
        <p:nvSpPr>
          <p:cNvPr id="23555" name="Text Box 4"/>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Was ist Antisemitismus?</a:t>
            </a:r>
          </a:p>
        </p:txBody>
      </p:sp>
      <p:sp>
        <p:nvSpPr>
          <p:cNvPr id="23556" name="Text Box 3"/>
          <p:cNvSpPr txBox="1">
            <a:spLocks noChangeArrowheads="1"/>
          </p:cNvSpPr>
          <p:nvPr/>
        </p:nvSpPr>
        <p:spPr bwMode="auto">
          <a:xfrm>
            <a:off x="-36513" y="6577013"/>
            <a:ext cx="9180513" cy="30797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Einführendes zu </a:t>
            </a:r>
            <a:r>
              <a:rPr lang="de-AT" altLang="de-DE" sz="1400">
                <a:cs typeface="Times New Roman" pitchFamily="18" charset="0"/>
              </a:rPr>
              <a:t>Rassismus, Antisemitismus, Nationalismus</a:t>
            </a:r>
            <a:endParaRPr lang="de-DE" altLang="de-DE" sz="140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4294967295"/>
          </p:nvPr>
        </p:nvSpPr>
        <p:spPr>
          <a:xfrm>
            <a:off x="519113" y="228600"/>
            <a:ext cx="8229600" cy="5721350"/>
          </a:xfrm>
        </p:spPr>
        <p:txBody>
          <a:bodyPr/>
          <a:lstStyle/>
          <a:p>
            <a:pPr marL="0" indent="0" eaLnBrk="1" hangingPunct="1">
              <a:lnSpc>
                <a:spcPct val="90000"/>
              </a:lnSpc>
              <a:buFontTx/>
              <a:buNone/>
              <a:defRPr/>
            </a:pPr>
            <a:r>
              <a:rPr lang="de-AT" sz="2800" u="sng" dirty="0" smtClean="0"/>
              <a:t>Unterschiedlicher Bezug zum Nationalismus:</a:t>
            </a:r>
          </a:p>
          <a:p>
            <a:pPr eaLnBrk="1" hangingPunct="1">
              <a:lnSpc>
                <a:spcPct val="90000"/>
              </a:lnSpc>
              <a:buFontTx/>
              <a:buChar char="-"/>
              <a:defRPr/>
            </a:pPr>
            <a:r>
              <a:rPr lang="de-AT" sz="2800" b="1" dirty="0" smtClean="0"/>
              <a:t>Rassismus</a:t>
            </a:r>
            <a:r>
              <a:rPr lang="de-AT" sz="2800" dirty="0" smtClean="0"/>
              <a:t>: „Fremder“ als (durch Aussehen, Sprache etc.) (</a:t>
            </a:r>
            <a:r>
              <a:rPr lang="de-AT" sz="2800" u="sng" dirty="0" smtClean="0"/>
              <a:t>vermeintlich)</a:t>
            </a:r>
            <a:r>
              <a:rPr lang="de-AT" sz="2800" dirty="0" smtClean="0"/>
              <a:t> erkennbarer Angehöriger einer anderen Nation </a:t>
            </a:r>
          </a:p>
          <a:p>
            <a:pPr marL="0" indent="0" eaLnBrk="1" hangingPunct="1">
              <a:lnSpc>
                <a:spcPct val="90000"/>
              </a:lnSpc>
              <a:buFontTx/>
              <a:buNone/>
              <a:defRPr/>
            </a:pPr>
            <a:r>
              <a:rPr lang="de-AT" sz="2800" dirty="0" smtClean="0">
                <a:sym typeface="Wingdings" pitchFamily="2" charset="2"/>
              </a:rPr>
              <a:t> Abgrenzung dient der Selbstdefinition: „unter den verschiedenen Nationen/Völkern sind wir die besten/erfolgreichsten/zivilisiertesten“</a:t>
            </a:r>
          </a:p>
          <a:p>
            <a:pPr eaLnBrk="1" hangingPunct="1">
              <a:lnSpc>
                <a:spcPct val="90000"/>
              </a:lnSpc>
              <a:buFontTx/>
              <a:buChar char="-"/>
              <a:defRPr/>
            </a:pPr>
            <a:r>
              <a:rPr lang="de-AT" sz="2800" b="1" dirty="0" smtClean="0">
                <a:sym typeface="Wingdings" pitchFamily="2" charset="2"/>
              </a:rPr>
              <a:t>Antisemitismus</a:t>
            </a:r>
            <a:r>
              <a:rPr lang="de-AT" sz="2800" dirty="0" smtClean="0">
                <a:sym typeface="Wingdings" pitchFamily="2" charset="2"/>
              </a:rPr>
              <a:t>: Juden als Gegenprinzip zur Nation; imaginiert als </a:t>
            </a:r>
            <a:r>
              <a:rPr lang="de-AT" sz="2800" dirty="0" err="1" smtClean="0">
                <a:sym typeface="Wingdings" pitchFamily="2" charset="2"/>
              </a:rPr>
              <a:t>ortlos</a:t>
            </a:r>
            <a:r>
              <a:rPr lang="de-AT" sz="2800" dirty="0" smtClean="0">
                <a:sym typeface="Wingdings" pitchFamily="2" charset="2"/>
              </a:rPr>
              <a:t>, international, assimiliert und doch im Verborgenen different; nicht fassbar und die nationale Gemeinschaft „zersetzend“; Jude als </a:t>
            </a:r>
            <a:r>
              <a:rPr lang="de-AT" sz="2800" u="sng" dirty="0" smtClean="0">
                <a:sym typeface="Wingdings" pitchFamily="2" charset="2"/>
              </a:rPr>
              <a:t>vermeintlich</a:t>
            </a:r>
            <a:r>
              <a:rPr lang="de-AT" sz="2800" dirty="0" smtClean="0">
                <a:sym typeface="Wingdings" pitchFamily="2" charset="2"/>
              </a:rPr>
              <a:t> Mächtiger.</a:t>
            </a:r>
          </a:p>
          <a:p>
            <a:pPr marL="0" indent="0" eaLnBrk="1" hangingPunct="1">
              <a:lnSpc>
                <a:spcPct val="90000"/>
              </a:lnSpc>
              <a:buFontTx/>
              <a:buNone/>
              <a:defRPr/>
            </a:pPr>
            <a:r>
              <a:rPr lang="de-AT" sz="2800" dirty="0" smtClean="0">
                <a:sym typeface="Wingdings" pitchFamily="2" charset="2"/>
              </a:rPr>
              <a:t> </a:t>
            </a:r>
            <a:r>
              <a:rPr lang="de-AT" sz="2800" dirty="0" smtClean="0"/>
              <a:t>Abgrenzung dient der Versicherung, dass eine nationale </a:t>
            </a:r>
            <a:r>
              <a:rPr lang="de-AT" sz="2800" i="1" dirty="0" smtClean="0"/>
              <a:t>Gemeinschaft</a:t>
            </a:r>
            <a:r>
              <a:rPr lang="de-AT" sz="2800" dirty="0" smtClean="0"/>
              <a:t> in der modernen Gesellschaft überhaupt möglich ist </a:t>
            </a:r>
            <a:endParaRPr lang="de-AT" sz="2800" dirty="0" smtClean="0">
              <a:sym typeface="Wingdings" pitchFamily="2" charset="2"/>
            </a:endParaRPr>
          </a:p>
        </p:txBody>
      </p:sp>
      <p:sp>
        <p:nvSpPr>
          <p:cNvPr id="24579" name="Text Box 4"/>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Was ist Antisemitismus?</a:t>
            </a:r>
          </a:p>
        </p:txBody>
      </p:sp>
      <p:sp>
        <p:nvSpPr>
          <p:cNvPr id="24580" name="Text Box 3"/>
          <p:cNvSpPr txBox="1">
            <a:spLocks noChangeArrowheads="1"/>
          </p:cNvSpPr>
          <p:nvPr/>
        </p:nvSpPr>
        <p:spPr bwMode="auto">
          <a:xfrm>
            <a:off x="-36513" y="6577013"/>
            <a:ext cx="9180513" cy="30797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2. Einführendes zu </a:t>
            </a:r>
            <a:r>
              <a:rPr lang="de-AT" altLang="de-DE" sz="1400">
                <a:cs typeface="Times New Roman" pitchFamily="18" charset="0"/>
              </a:rPr>
              <a:t>Rassismus, Antisemitismus, Nationalismus</a:t>
            </a:r>
            <a:endParaRPr lang="de-DE" altLang="de-DE" sz="140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4294967295"/>
          </p:nvPr>
        </p:nvSpPr>
        <p:spPr>
          <a:xfrm>
            <a:off x="468313" y="547688"/>
            <a:ext cx="8135937" cy="6121400"/>
          </a:xfrm>
        </p:spPr>
        <p:txBody>
          <a:bodyPr/>
          <a:lstStyle/>
          <a:p>
            <a:pPr marL="609600" indent="-609600" eaLnBrk="1" hangingPunct="1">
              <a:lnSpc>
                <a:spcPct val="90000"/>
              </a:lnSpc>
              <a:buFontTx/>
              <a:buAutoNum type="arabicPeriod"/>
            </a:pPr>
            <a:r>
              <a:rPr lang="de-AT" altLang="de-DE" sz="2700" b="1" dirty="0" smtClean="0"/>
              <a:t>Einführung in eine sozialwissenschaftlich orientierte Sozialpsychologie</a:t>
            </a:r>
          </a:p>
          <a:p>
            <a:pPr marL="609600" indent="-609600" eaLnBrk="1" hangingPunct="1">
              <a:lnSpc>
                <a:spcPct val="90000"/>
              </a:lnSpc>
              <a:buFontTx/>
              <a:buAutoNum type="arabicPeriod"/>
            </a:pPr>
            <a:r>
              <a:rPr lang="de-AT" altLang="de-DE" sz="2700" dirty="0" smtClean="0"/>
              <a:t>Einführendes zu Rassismus, Antisemitismus, Nationalismus</a:t>
            </a:r>
          </a:p>
          <a:p>
            <a:pPr marL="609600" indent="-609600" eaLnBrk="1" hangingPunct="1">
              <a:lnSpc>
                <a:spcPct val="90000"/>
              </a:lnSpc>
              <a:buFontTx/>
              <a:buAutoNum type="arabicPeriod"/>
            </a:pPr>
            <a:r>
              <a:rPr lang="de-AT" altLang="de-DE" sz="2700" dirty="0" smtClean="0"/>
              <a:t>Psychologische/psychoanalytische Annäherung</a:t>
            </a:r>
          </a:p>
          <a:p>
            <a:pPr marL="609600" indent="-609600" eaLnBrk="1" hangingPunct="1">
              <a:lnSpc>
                <a:spcPct val="90000"/>
              </a:lnSpc>
              <a:buFontTx/>
              <a:buAutoNum type="arabicPeriod"/>
            </a:pPr>
            <a:r>
              <a:rPr lang="de-AT" altLang="de-DE" sz="2700" dirty="0" smtClean="0"/>
              <a:t>Massenpsychologische Annäherung</a:t>
            </a:r>
          </a:p>
          <a:p>
            <a:pPr marL="609600" indent="-609600" eaLnBrk="1" hangingPunct="1">
              <a:lnSpc>
                <a:spcPct val="90000"/>
              </a:lnSpc>
              <a:buFontTx/>
              <a:buAutoNum type="arabicPeriod"/>
            </a:pPr>
            <a:r>
              <a:rPr lang="de-AT" altLang="de-DE" sz="2700" dirty="0" smtClean="0"/>
              <a:t>Grenzen (massen-)psychologischer Theorien: Rassismus und Antisemitismus als </a:t>
            </a:r>
            <a:r>
              <a:rPr lang="de-AT" altLang="de-DE" sz="2700" i="1" dirty="0" smtClean="0"/>
              <a:t>historische</a:t>
            </a:r>
            <a:r>
              <a:rPr lang="de-AT" altLang="de-DE" sz="2700" dirty="0" smtClean="0"/>
              <a:t> Phänomene</a:t>
            </a:r>
          </a:p>
          <a:p>
            <a:pPr marL="609600" indent="-609600" eaLnBrk="1" hangingPunct="1">
              <a:lnSpc>
                <a:spcPct val="90000"/>
              </a:lnSpc>
              <a:buFontTx/>
              <a:buAutoNum type="arabicPeriod"/>
            </a:pPr>
            <a:r>
              <a:rPr lang="de-AT" altLang="de-DE" sz="2700" dirty="0" smtClean="0"/>
              <a:t>Zur </a:t>
            </a:r>
            <a:r>
              <a:rPr lang="de-AT" altLang="de-DE" sz="2700" dirty="0" smtClean="0"/>
              <a:t>Asylthematik und </a:t>
            </a:r>
            <a:r>
              <a:rPr lang="de-AT" altLang="de-DE" sz="2700" dirty="0" err="1" smtClean="0"/>
              <a:t>MuslimInnenfeindschaft</a:t>
            </a:r>
            <a:endParaRPr lang="de-DE" altLang="de-DE" sz="2700" dirty="0" smtClean="0"/>
          </a:p>
          <a:p>
            <a:pPr marL="609600" indent="-609600" eaLnBrk="1" hangingPunct="1">
              <a:lnSpc>
                <a:spcPct val="90000"/>
              </a:lnSpc>
              <a:buFontTx/>
              <a:buAutoNum type="arabicPeriod"/>
            </a:pPr>
            <a:r>
              <a:rPr lang="de-AT" altLang="de-DE" sz="2700" dirty="0" smtClean="0"/>
              <a:t>Zusammenfassung</a:t>
            </a:r>
          </a:p>
        </p:txBody>
      </p:sp>
    </p:spTree>
    <p:extLst>
      <p:ext uri="{BB962C8B-B14F-4D97-AF65-F5344CB8AC3E}">
        <p14:creationId xmlns:p14="http://schemas.microsoft.com/office/powerpoint/2010/main" val="8559688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4294967295"/>
          </p:nvPr>
        </p:nvSpPr>
        <p:spPr>
          <a:xfrm>
            <a:off x="519113" y="515267"/>
            <a:ext cx="8229600" cy="5434013"/>
          </a:xfrm>
        </p:spPr>
        <p:txBody>
          <a:bodyPr/>
          <a:lstStyle/>
          <a:p>
            <a:pPr marL="0" indent="0" eaLnBrk="1" hangingPunct="1">
              <a:buFontTx/>
              <a:buNone/>
              <a:defRPr/>
            </a:pPr>
            <a:r>
              <a:rPr lang="de-AT" u="sng" dirty="0" smtClean="0"/>
              <a:t>Was stellen Sie sich unter Sozialpsychologie vor?</a:t>
            </a:r>
          </a:p>
          <a:p>
            <a:pPr marL="0" indent="0" eaLnBrk="1" hangingPunct="1">
              <a:buFontTx/>
              <a:buNone/>
              <a:defRPr/>
            </a:pPr>
            <a:endParaRPr lang="de-AT" u="sng" dirty="0" smtClean="0"/>
          </a:p>
        </p:txBody>
      </p:sp>
      <p:sp>
        <p:nvSpPr>
          <p:cNvPr id="5123" name="Text Box 3"/>
          <p:cNvSpPr txBox="1">
            <a:spLocks noChangeArrowheads="1"/>
          </p:cNvSpPr>
          <p:nvPr/>
        </p:nvSpPr>
        <p:spPr bwMode="auto">
          <a:xfrm>
            <a:off x="0" y="6580188"/>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dirty="0">
                <a:cs typeface="Times New Roman" pitchFamily="18" charset="0"/>
              </a:rPr>
              <a:t>1. Einführung in die </a:t>
            </a:r>
            <a:r>
              <a:rPr lang="de-DE" altLang="de-DE" sz="1400" dirty="0" smtClean="0">
                <a:cs typeface="Times New Roman" pitchFamily="18" charset="0"/>
              </a:rPr>
              <a:t>(Analytische) </a:t>
            </a:r>
            <a:r>
              <a:rPr lang="de-DE" altLang="de-DE" sz="1400" dirty="0">
                <a:cs typeface="Times New Roman" pitchFamily="18" charset="0"/>
              </a:rPr>
              <a:t>Sozialpsychologie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4294967295"/>
          </p:nvPr>
        </p:nvSpPr>
        <p:spPr>
          <a:xfrm>
            <a:off x="519113" y="692150"/>
            <a:ext cx="8229600" cy="5434013"/>
          </a:xfrm>
        </p:spPr>
        <p:txBody>
          <a:bodyPr/>
          <a:lstStyle/>
          <a:p>
            <a:pPr marL="0" indent="0" eaLnBrk="1" hangingPunct="1">
              <a:buFontTx/>
              <a:buNone/>
              <a:defRPr/>
            </a:pPr>
            <a:r>
              <a:rPr lang="de-AT" u="sng" dirty="0" smtClean="0"/>
              <a:t>Sozialwissenschaftlich orientierte Sozialpsychologie</a:t>
            </a:r>
            <a:r>
              <a:rPr lang="de-AT" dirty="0" smtClean="0"/>
              <a:t>:</a:t>
            </a:r>
          </a:p>
          <a:p>
            <a:pPr marL="609600" indent="-609600" eaLnBrk="1" hangingPunct="1">
              <a:buFontTx/>
              <a:buNone/>
              <a:defRPr/>
            </a:pPr>
            <a:r>
              <a:rPr lang="de-AT" dirty="0" smtClean="0"/>
              <a:t>Erfahrungshintergrund:</a:t>
            </a:r>
          </a:p>
          <a:p>
            <a:pPr marL="609600" indent="-609600" eaLnBrk="1" hangingPunct="1">
              <a:buFontTx/>
              <a:buAutoNum type="arabicPeriod"/>
              <a:defRPr/>
            </a:pPr>
            <a:r>
              <a:rPr lang="de-AT" dirty="0" smtClean="0"/>
              <a:t>Weltkrieg</a:t>
            </a:r>
          </a:p>
          <a:p>
            <a:pPr marL="609600" indent="-609600" eaLnBrk="1" hangingPunct="1">
              <a:buFontTx/>
              <a:buAutoNum type="arabicPeriod"/>
              <a:defRPr/>
            </a:pPr>
            <a:r>
              <a:rPr lang="de-AT" dirty="0" smtClean="0"/>
              <a:t>Ausbleibende bzw. Scheitern der Revolutionen</a:t>
            </a:r>
          </a:p>
          <a:p>
            <a:pPr marL="609600" indent="-609600" eaLnBrk="1" hangingPunct="1">
              <a:buFontTx/>
              <a:buNone/>
              <a:defRPr/>
            </a:pPr>
            <a:r>
              <a:rPr lang="de-AT" dirty="0" smtClean="0">
                <a:sym typeface="Wingdings" pitchFamily="2" charset="2"/>
              </a:rPr>
              <a:t> Fragen nach Autorität, Nationalideologien und gesellschaftlicher Integrationskraft</a:t>
            </a:r>
          </a:p>
        </p:txBody>
      </p:sp>
      <p:sp>
        <p:nvSpPr>
          <p:cNvPr id="5123" name="Text Box 3"/>
          <p:cNvSpPr txBox="1">
            <a:spLocks noChangeArrowheads="1"/>
          </p:cNvSpPr>
          <p:nvPr/>
        </p:nvSpPr>
        <p:spPr bwMode="auto">
          <a:xfrm>
            <a:off x="0" y="6580188"/>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dirty="0">
                <a:cs typeface="Times New Roman" pitchFamily="18" charset="0"/>
              </a:rPr>
              <a:t>1. Einführung in die </a:t>
            </a:r>
            <a:r>
              <a:rPr lang="de-DE" altLang="de-DE" sz="1400" dirty="0" smtClean="0">
                <a:cs typeface="Times New Roman" pitchFamily="18" charset="0"/>
              </a:rPr>
              <a:t>Sozialpsychologie</a:t>
            </a:r>
            <a:endParaRPr lang="de-DE" altLang="de-DE" sz="1400" dirty="0">
              <a:cs typeface="Times New Roman" pitchFamily="18" charset="0"/>
            </a:endParaRPr>
          </a:p>
        </p:txBody>
      </p:sp>
    </p:spTree>
    <p:extLst>
      <p:ext uri="{BB962C8B-B14F-4D97-AF65-F5344CB8AC3E}">
        <p14:creationId xmlns:p14="http://schemas.microsoft.com/office/powerpoint/2010/main" val="3873510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AFD8B"/>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body" idx="4294967295"/>
          </p:nvPr>
        </p:nvSpPr>
        <p:spPr>
          <a:xfrm>
            <a:off x="519113" y="692150"/>
            <a:ext cx="8229600" cy="5434013"/>
          </a:xfrm>
        </p:spPr>
        <p:txBody>
          <a:bodyPr/>
          <a:lstStyle/>
          <a:p>
            <a:pPr marL="0" indent="0" eaLnBrk="1" hangingPunct="1">
              <a:buFontTx/>
              <a:buNone/>
            </a:pPr>
            <a:r>
              <a:rPr lang="de-AT" altLang="de-DE" u="sng" dirty="0" smtClean="0"/>
              <a:t>Selbsterklärte Aufgabe dieser Sozialpsychologie:</a:t>
            </a:r>
            <a:r>
              <a:rPr lang="de-AT" altLang="de-DE" dirty="0" smtClean="0"/>
              <a:t> </a:t>
            </a:r>
          </a:p>
          <a:p>
            <a:pPr marL="0" indent="0" eaLnBrk="1" hangingPunct="1">
              <a:buFontTx/>
              <a:buNone/>
            </a:pPr>
            <a:r>
              <a:rPr lang="de-AT" altLang="de-DE" dirty="0" smtClean="0"/>
              <a:t>- Sie soll „den subjektiven Bedingungen der objektiven Irrationalität“ nachforschen (Adorno)</a:t>
            </a:r>
          </a:p>
          <a:p>
            <a:pPr marL="0" indent="0" eaLnBrk="1" hangingPunct="1">
              <a:buFontTx/>
              <a:buNone/>
            </a:pPr>
            <a:r>
              <a:rPr lang="de-AT" altLang="de-DE" dirty="0" smtClean="0"/>
              <a:t>- Sie soll den „Zusammenhang zwischen der Lebensgeschichte der einzelnen Individuen und dem, was sie sich geschichtlich antun“ erforschen (Brückner)</a:t>
            </a:r>
          </a:p>
        </p:txBody>
      </p:sp>
      <p:sp>
        <p:nvSpPr>
          <p:cNvPr id="6147" name="Text Box 5"/>
          <p:cNvSpPr txBox="1">
            <a:spLocks noChangeArrowheads="1"/>
          </p:cNvSpPr>
          <p:nvPr/>
        </p:nvSpPr>
        <p:spPr bwMode="auto">
          <a:xfrm>
            <a:off x="0" y="6580188"/>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1. Einführung in die Analytische Sozialpsychologie</a:t>
            </a:r>
          </a:p>
        </p:txBody>
      </p:sp>
      <p:sp>
        <p:nvSpPr>
          <p:cNvPr id="4" name="Text Box 3"/>
          <p:cNvSpPr txBox="1">
            <a:spLocks noChangeArrowheads="1"/>
          </p:cNvSpPr>
          <p:nvPr/>
        </p:nvSpPr>
        <p:spPr bwMode="auto">
          <a:xfrm>
            <a:off x="35496" y="6597352"/>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dirty="0">
                <a:cs typeface="Times New Roman" pitchFamily="18" charset="0"/>
              </a:rPr>
              <a:t>1. Einführung in die </a:t>
            </a:r>
            <a:r>
              <a:rPr lang="de-DE" altLang="de-DE" sz="1400" dirty="0" smtClean="0">
                <a:cs typeface="Times New Roman" pitchFamily="18" charset="0"/>
              </a:rPr>
              <a:t>Sozialpsychologie</a:t>
            </a:r>
            <a:endParaRPr lang="de-DE" altLang="de-DE" sz="1400" dirty="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AFD8B"/>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body" idx="4294967295"/>
          </p:nvPr>
        </p:nvSpPr>
        <p:spPr>
          <a:xfrm>
            <a:off x="519113" y="404664"/>
            <a:ext cx="8229600" cy="5976664"/>
          </a:xfrm>
        </p:spPr>
        <p:txBody>
          <a:bodyPr/>
          <a:lstStyle/>
          <a:p>
            <a:pPr eaLnBrk="1" hangingPunct="1">
              <a:buFontTx/>
              <a:buNone/>
            </a:pPr>
            <a:r>
              <a:rPr lang="de-AT" altLang="de-DE" u="sng" dirty="0" smtClean="0"/>
              <a:t>Kritische Gesellschaftstheorie:</a:t>
            </a:r>
          </a:p>
          <a:p>
            <a:pPr eaLnBrk="1" hangingPunct="1">
              <a:buFontTx/>
              <a:buChar char="-"/>
            </a:pPr>
            <a:r>
              <a:rPr lang="de-AT" altLang="de-DE" dirty="0" smtClean="0"/>
              <a:t>Die Art und Weise des gesellschaftlichen Zusammenlebens und Denkens ist historisch geworden.</a:t>
            </a:r>
          </a:p>
          <a:p>
            <a:pPr eaLnBrk="1" hangingPunct="1">
              <a:buFontTx/>
              <a:buChar char="-"/>
            </a:pPr>
            <a:r>
              <a:rPr lang="de-AT" altLang="de-DE" dirty="0" smtClean="0"/>
              <a:t>Gesellschaft ist als Herrschafts-/ Machtverhältnis in den Blick zu nehmen. </a:t>
            </a:r>
          </a:p>
          <a:p>
            <a:pPr eaLnBrk="1" hangingPunct="1">
              <a:buFontTx/>
              <a:buChar char="-"/>
            </a:pPr>
            <a:r>
              <a:rPr lang="de-AT" altLang="de-DE" dirty="0" smtClean="0"/>
              <a:t>Der Mensch ist immer ein spezifisch gesellschaftlich-historisches Wesen</a:t>
            </a:r>
            <a:br>
              <a:rPr lang="de-AT" altLang="de-DE" dirty="0" smtClean="0"/>
            </a:br>
            <a:r>
              <a:rPr lang="de-AT" altLang="de-DE" dirty="0" smtClean="0">
                <a:sym typeface="Wingdings" pitchFamily="2" charset="2"/>
              </a:rPr>
              <a:t></a:t>
            </a:r>
            <a:r>
              <a:rPr lang="de-AT" altLang="de-DE" dirty="0" smtClean="0"/>
              <a:t> keine </a:t>
            </a:r>
            <a:r>
              <a:rPr lang="de-AT" altLang="de-DE" i="1" dirty="0" smtClean="0"/>
              <a:t>allgemeine</a:t>
            </a:r>
            <a:r>
              <a:rPr lang="de-AT" altLang="de-DE" dirty="0" smtClean="0"/>
              <a:t> Psychologie möglich!</a:t>
            </a:r>
          </a:p>
        </p:txBody>
      </p:sp>
      <p:sp>
        <p:nvSpPr>
          <p:cNvPr id="7171" name="Text Box 6"/>
          <p:cNvSpPr txBox="1">
            <a:spLocks noChangeArrowheads="1"/>
          </p:cNvSpPr>
          <p:nvPr/>
        </p:nvSpPr>
        <p:spPr bwMode="auto">
          <a:xfrm>
            <a:off x="0" y="6580188"/>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dirty="0">
                <a:cs typeface="Times New Roman" pitchFamily="18" charset="0"/>
              </a:rPr>
              <a:t>1. Einführung in die </a:t>
            </a:r>
            <a:r>
              <a:rPr lang="de-DE" altLang="de-DE" sz="1400" dirty="0" smtClean="0">
                <a:cs typeface="Times New Roman" pitchFamily="18" charset="0"/>
              </a:rPr>
              <a:t>Sozialpsychologie</a:t>
            </a:r>
            <a:endParaRPr lang="de-DE" altLang="de-DE" sz="1400" dirty="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AFD8B"/>
        </a:solidFill>
        <a:effectLst/>
      </p:bgPr>
    </p:bg>
    <p:spTree>
      <p:nvGrpSpPr>
        <p:cNvPr id="1" name=""/>
        <p:cNvGrpSpPr/>
        <p:nvPr/>
      </p:nvGrpSpPr>
      <p:grpSpPr>
        <a:xfrm>
          <a:off x="0" y="0"/>
          <a:ext cx="0" cy="0"/>
          <a:chOff x="0" y="0"/>
          <a:chExt cx="0" cy="0"/>
        </a:xfrm>
      </p:grpSpPr>
      <p:sp>
        <p:nvSpPr>
          <p:cNvPr id="9218" name="Rectangle 3"/>
          <p:cNvSpPr>
            <a:spLocks noGrp="1" noChangeArrowheads="1"/>
          </p:cNvSpPr>
          <p:nvPr>
            <p:ph type="body" idx="4294967295"/>
          </p:nvPr>
        </p:nvSpPr>
        <p:spPr>
          <a:xfrm>
            <a:off x="519113" y="692150"/>
            <a:ext cx="8229600" cy="5434013"/>
          </a:xfrm>
        </p:spPr>
        <p:txBody>
          <a:bodyPr/>
          <a:lstStyle/>
          <a:p>
            <a:pPr eaLnBrk="1" hangingPunct="1">
              <a:lnSpc>
                <a:spcPct val="90000"/>
              </a:lnSpc>
              <a:buFontTx/>
              <a:buNone/>
            </a:pPr>
            <a:r>
              <a:rPr lang="de-AT" altLang="de-DE" u="sng" dirty="0" smtClean="0"/>
              <a:t>Zentral für kritische Sozialpsychologie:</a:t>
            </a:r>
          </a:p>
          <a:p>
            <a:pPr eaLnBrk="1" hangingPunct="1">
              <a:lnSpc>
                <a:spcPct val="90000"/>
              </a:lnSpc>
              <a:buFontTx/>
              <a:buChar char="-"/>
            </a:pPr>
            <a:r>
              <a:rPr lang="de-AT" altLang="de-DE" dirty="0" smtClean="0"/>
              <a:t>Genuin historischer Blick </a:t>
            </a:r>
          </a:p>
          <a:p>
            <a:pPr eaLnBrk="1" hangingPunct="1">
              <a:lnSpc>
                <a:spcPct val="90000"/>
              </a:lnSpc>
              <a:buFontTx/>
              <a:buChar char="-"/>
            </a:pPr>
            <a:r>
              <a:rPr lang="de-AT" altLang="de-DE" dirty="0" smtClean="0"/>
              <a:t>Theorie als Instrument, nicht als objektive Wahrheit; </a:t>
            </a:r>
            <a:r>
              <a:rPr lang="de-AT" altLang="de-DE" i="1" dirty="0" smtClean="0"/>
              <a:t>interpretativer</a:t>
            </a:r>
            <a:r>
              <a:rPr lang="de-AT" altLang="de-DE" dirty="0" smtClean="0"/>
              <a:t> Zugang</a:t>
            </a:r>
          </a:p>
          <a:p>
            <a:pPr eaLnBrk="1" hangingPunct="1">
              <a:lnSpc>
                <a:spcPct val="90000"/>
              </a:lnSpc>
              <a:buFontTx/>
              <a:buChar char="-"/>
            </a:pPr>
            <a:r>
              <a:rPr lang="de-AT" altLang="de-DE" dirty="0" smtClean="0"/>
              <a:t>Blick zurück auf die Forschenden, ihre Kategorien und ihre soziale und emotionale Verstrickung in den Gegenstand</a:t>
            </a:r>
            <a:br>
              <a:rPr lang="de-AT" altLang="de-DE" dirty="0" smtClean="0"/>
            </a:br>
            <a:r>
              <a:rPr lang="de-AT" altLang="de-DE" dirty="0" smtClean="0">
                <a:sym typeface="Wingdings" pitchFamily="2" charset="2"/>
              </a:rPr>
              <a:t> radikal selbstreflexiver Blick</a:t>
            </a:r>
            <a:endParaRPr lang="de-AT" altLang="de-DE" dirty="0" smtClean="0"/>
          </a:p>
        </p:txBody>
      </p:sp>
      <p:sp>
        <p:nvSpPr>
          <p:cNvPr id="9219" name="Text Box 4"/>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1. Einleitung; Was ist psychoanalytische Sozialpsychologie?</a:t>
            </a:r>
          </a:p>
        </p:txBody>
      </p:sp>
      <p:sp>
        <p:nvSpPr>
          <p:cNvPr id="9220" name="Text Box 7"/>
          <p:cNvSpPr txBox="1">
            <a:spLocks noChangeArrowheads="1"/>
          </p:cNvSpPr>
          <p:nvPr/>
        </p:nvSpPr>
        <p:spPr bwMode="auto">
          <a:xfrm>
            <a:off x="0" y="6580188"/>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dirty="0">
                <a:cs typeface="Times New Roman" pitchFamily="18" charset="0"/>
              </a:rPr>
              <a:t>1. Einführung in die </a:t>
            </a:r>
            <a:r>
              <a:rPr lang="de-DE" altLang="de-DE" sz="1400" dirty="0" smtClean="0">
                <a:cs typeface="Times New Roman" pitchFamily="18" charset="0"/>
              </a:rPr>
              <a:t>Sozialpsychologie</a:t>
            </a:r>
            <a:endParaRPr lang="de-DE" altLang="de-DE" sz="1400" dirty="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4294967295"/>
          </p:nvPr>
        </p:nvSpPr>
        <p:spPr>
          <a:xfrm>
            <a:off x="519113" y="587375"/>
            <a:ext cx="8229600" cy="5434013"/>
          </a:xfrm>
        </p:spPr>
        <p:txBody>
          <a:bodyPr/>
          <a:lstStyle/>
          <a:p>
            <a:pPr eaLnBrk="1" hangingPunct="1">
              <a:lnSpc>
                <a:spcPct val="90000"/>
              </a:lnSpc>
              <a:buFontTx/>
              <a:buNone/>
            </a:pPr>
            <a:r>
              <a:rPr lang="de-AT" altLang="de-DE" u="sng" dirty="0" smtClean="0"/>
              <a:t>Wieso Psychoanalyse</a:t>
            </a:r>
            <a:r>
              <a:rPr lang="de-AT" altLang="de-DE" u="sng" dirty="0"/>
              <a:t>?</a:t>
            </a:r>
            <a:endParaRPr lang="de-AT" altLang="de-DE" u="sng" dirty="0" smtClean="0"/>
          </a:p>
          <a:p>
            <a:pPr eaLnBrk="1" hangingPunct="1">
              <a:lnSpc>
                <a:spcPct val="90000"/>
              </a:lnSpc>
              <a:buFontTx/>
              <a:buChar char="-"/>
            </a:pPr>
            <a:r>
              <a:rPr lang="de-AT" altLang="de-DE" dirty="0" smtClean="0"/>
              <a:t>Subjektivität als Niederschlag von Beziehungen (Theorie der Subjekt</a:t>
            </a:r>
            <a:r>
              <a:rPr lang="de-AT" altLang="de-DE" i="1" dirty="0" smtClean="0"/>
              <a:t>genese</a:t>
            </a:r>
            <a:r>
              <a:rPr lang="de-AT" altLang="de-DE" dirty="0" smtClean="0"/>
              <a:t>)</a:t>
            </a:r>
            <a:br>
              <a:rPr lang="de-AT" altLang="de-DE" dirty="0" smtClean="0"/>
            </a:br>
            <a:r>
              <a:rPr lang="de-AT" altLang="de-DE" dirty="0" smtClean="0">
                <a:sym typeface="Wingdings" pitchFamily="2" charset="2"/>
              </a:rPr>
              <a:t> Möglichkeit, Gesellschaft und Individuum zusammenzudenken</a:t>
            </a:r>
            <a:br>
              <a:rPr lang="de-AT" altLang="de-DE" dirty="0" smtClean="0">
                <a:sym typeface="Wingdings" pitchFamily="2" charset="2"/>
              </a:rPr>
            </a:br>
            <a:r>
              <a:rPr lang="de-AT" altLang="de-DE" dirty="0" smtClean="0">
                <a:sym typeface="Wingdings" pitchFamily="2" charset="2"/>
              </a:rPr>
              <a:t> …und Subjektivität als Produkt von Geschichte zu denken</a:t>
            </a:r>
            <a:endParaRPr lang="de-AT" altLang="de-DE" dirty="0" smtClean="0"/>
          </a:p>
          <a:p>
            <a:pPr eaLnBrk="1" hangingPunct="1">
              <a:lnSpc>
                <a:spcPct val="90000"/>
              </a:lnSpc>
              <a:buFontTx/>
              <a:buChar char="-"/>
            </a:pPr>
            <a:r>
              <a:rPr lang="de-AT" altLang="de-DE" dirty="0" smtClean="0"/>
              <a:t>Empirische Basis: Therapeutische Beziehung </a:t>
            </a:r>
            <a:br>
              <a:rPr lang="de-AT" altLang="de-DE" dirty="0" smtClean="0"/>
            </a:br>
            <a:r>
              <a:rPr lang="de-AT" altLang="de-DE" dirty="0" smtClean="0">
                <a:sym typeface="Wingdings" pitchFamily="2" charset="2"/>
              </a:rPr>
              <a:t> „Qualitative“ Forschung, verstehender Zugang</a:t>
            </a:r>
            <a:endParaRPr lang="de-AT" altLang="de-DE" dirty="0" smtClean="0"/>
          </a:p>
        </p:txBody>
      </p:sp>
      <p:sp>
        <p:nvSpPr>
          <p:cNvPr id="8195" name="Text Box 4"/>
          <p:cNvSpPr txBox="1">
            <a:spLocks noChangeArrowheads="1"/>
          </p:cNvSpPr>
          <p:nvPr/>
        </p:nvSpPr>
        <p:spPr bwMode="auto">
          <a:xfrm>
            <a:off x="0" y="6553200"/>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a:cs typeface="Times New Roman" pitchFamily="18" charset="0"/>
              </a:rPr>
              <a:t>1. Einleitung; Was ist psychoanalytische Sozialpsychologie?</a:t>
            </a:r>
          </a:p>
        </p:txBody>
      </p:sp>
      <p:sp>
        <p:nvSpPr>
          <p:cNvPr id="8196" name="Text Box 7"/>
          <p:cNvSpPr txBox="1">
            <a:spLocks noChangeArrowheads="1"/>
          </p:cNvSpPr>
          <p:nvPr/>
        </p:nvSpPr>
        <p:spPr bwMode="auto">
          <a:xfrm>
            <a:off x="0" y="6580188"/>
            <a:ext cx="9144000" cy="3048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Arial" charset="0"/>
                <a:cs typeface="Arial" charset="0"/>
              </a:defRPr>
            </a:lvl1pPr>
            <a:lvl2pPr marL="742950" indent="-285750" algn="l" eaLnBrk="0" hangingPunct="0">
              <a:spcBef>
                <a:spcPct val="20000"/>
              </a:spcBef>
              <a:buChar char="–"/>
              <a:defRPr sz="2800">
                <a:solidFill>
                  <a:schemeClr val="tx1"/>
                </a:solidFill>
                <a:latin typeface="Arial" charset="0"/>
                <a:cs typeface="Arial" charset="0"/>
              </a:defRPr>
            </a:lvl2pPr>
            <a:lvl3pPr marL="1143000" indent="-228600" algn="l" eaLnBrk="0" hangingPunct="0">
              <a:spcBef>
                <a:spcPct val="20000"/>
              </a:spcBef>
              <a:buChar char="•"/>
              <a:defRPr sz="2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50000"/>
              </a:spcBef>
              <a:buFontTx/>
              <a:buNone/>
            </a:pPr>
            <a:r>
              <a:rPr lang="de-DE" altLang="de-DE" sz="1400" dirty="0">
                <a:cs typeface="Times New Roman" pitchFamily="18" charset="0"/>
              </a:rPr>
              <a:t>1. Einführung in die </a:t>
            </a:r>
            <a:r>
              <a:rPr lang="de-DE" altLang="de-DE" sz="1400" dirty="0" smtClean="0">
                <a:cs typeface="Times New Roman" pitchFamily="18" charset="0"/>
              </a:rPr>
              <a:t>Sozialpsychologie</a:t>
            </a:r>
            <a:endParaRPr lang="de-DE" altLang="de-DE" sz="1400" dirty="0">
              <a:cs typeface="Times New Roman" pitchFamily="18" charset="0"/>
            </a:endParaRPr>
          </a:p>
        </p:txBody>
      </p:sp>
    </p:spTree>
    <p:extLst>
      <p:ext uri="{BB962C8B-B14F-4D97-AF65-F5344CB8AC3E}">
        <p14:creationId xmlns:p14="http://schemas.microsoft.com/office/powerpoint/2010/main" val="3553475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de-AT" sz="14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chemeClr val="bg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de-AT" sz="14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1064</Words>
  <Application>Microsoft Office PowerPoint</Application>
  <PresentationFormat>Bildschirmpräsentation (4:3)</PresentationFormat>
  <Paragraphs>139</Paragraphs>
  <Slides>23</Slides>
  <Notes>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23</vt:i4>
      </vt:variant>
    </vt:vector>
  </HeadingPairs>
  <TitlesOfParts>
    <vt:vector size="28" baseType="lpstr">
      <vt:lpstr>Arial</vt:lpstr>
      <vt:lpstr>Calibri</vt:lpstr>
      <vt:lpstr>Times New Roman</vt:lpstr>
      <vt:lpstr>Wingdings</vt:lpstr>
      <vt:lpstr>Standarddesign</vt:lpstr>
      <vt:lpstr>Sozialpsychologie I</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Sozialpsychologie II</dc:title>
  <dc:creator>Markus</dc:creator>
  <cp:lastModifiedBy>Markus Brunner</cp:lastModifiedBy>
  <cp:revision>98</cp:revision>
  <cp:lastPrinted>2018-10-10T06:13:12Z</cp:lastPrinted>
  <dcterms:created xsi:type="dcterms:W3CDTF">2010-05-24T17:50:36Z</dcterms:created>
  <dcterms:modified xsi:type="dcterms:W3CDTF">2018-10-10T07:17:18Z</dcterms:modified>
</cp:coreProperties>
</file>